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67" r:id="rId5"/>
    <p:sldId id="281" r:id="rId6"/>
    <p:sldId id="259" r:id="rId7"/>
    <p:sldId id="263" r:id="rId8"/>
    <p:sldId id="268" r:id="rId9"/>
    <p:sldId id="269" r:id="rId10"/>
    <p:sldId id="282" r:id="rId11"/>
    <p:sldId id="286" r:id="rId12"/>
    <p:sldId id="283" r:id="rId13"/>
    <p:sldId id="260" r:id="rId14"/>
    <p:sldId id="272" r:id="rId15"/>
    <p:sldId id="266" r:id="rId16"/>
    <p:sldId id="280" r:id="rId17"/>
    <p:sldId id="262" r:id="rId18"/>
    <p:sldId id="291" r:id="rId19"/>
    <p:sldId id="288" r:id="rId20"/>
    <p:sldId id="289" r:id="rId21"/>
    <p:sldId id="290" r:id="rId22"/>
    <p:sldId id="284" r:id="rId23"/>
    <p:sldId id="270" r:id="rId24"/>
    <p:sldId id="274" r:id="rId25"/>
    <p:sldId id="279" r:id="rId26"/>
    <p:sldId id="275" r:id="rId27"/>
    <p:sldId id="276" r:id="rId28"/>
    <p:sldId id="277" r:id="rId29"/>
    <p:sldId id="278" r:id="rId30"/>
    <p:sldId id="287" r:id="rId31"/>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284" y="72"/>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BEA721-06BC-4AC0-A504-EB395A2D5D49}" type="datetimeFigureOut">
              <a:rPr lang="en-US" smtClean="0"/>
              <a:t>5/17/2019</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CCEF66-3265-4E2E-A0C6-A774A63633C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CEF66-3265-4E2E-A0C6-A774A63633CE}" type="slidenum">
              <a:rPr lang="en-US" smtClean="0"/>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CEF66-3265-4E2E-A0C6-A774A63633CE}" type="slidenum">
              <a:rPr lang="en-US" smtClean="0"/>
              <a:t>17</a:t>
            </a:fld>
            <a:endParaRPr lang="en-US"/>
          </a:p>
        </p:txBody>
      </p:sp>
    </p:spTree>
    <p:extLst>
      <p:ext uri="{BB962C8B-B14F-4D97-AF65-F5344CB8AC3E}">
        <p14:creationId xmlns:p14="http://schemas.microsoft.com/office/powerpoint/2010/main" val="3653547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7DBA2-5988-4C93-A436-5CD6A1A0B18D}"/>
              </a:ext>
            </a:extLst>
          </p:cNvPr>
          <p:cNvSpPr>
            <a:spLocks noGrp="1"/>
          </p:cNvSpPr>
          <p:nvPr>
            <p:ph type="ctrTitle"/>
          </p:nvPr>
        </p:nvSpPr>
        <p:spPr>
          <a:xfrm>
            <a:off x="1238250" y="1122363"/>
            <a:ext cx="74295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393490-B02E-46F2-9E49-3DBEF5BA46ED}"/>
              </a:ext>
            </a:extLst>
          </p:cNvPr>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D6CAAA-9EB1-498A-887D-3AB68EA4032B}"/>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5" name="Footer Placeholder 4">
            <a:extLst>
              <a:ext uri="{FF2B5EF4-FFF2-40B4-BE49-F238E27FC236}">
                <a16:creationId xmlns:a16="http://schemas.microsoft.com/office/drawing/2014/main" id="{994CFCC1-D91E-4DED-83F1-DF8200EB3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6810F4-CC67-4B6F-85C8-8459CDB34B78}"/>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358918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336E5-EC5A-4C39-8E16-088A1317C4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3441EF-B6EC-4BE1-AF9B-1DD3E56061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E262B9-9CC4-4553-9B45-17B3C437C95C}"/>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5" name="Footer Placeholder 4">
            <a:extLst>
              <a:ext uri="{FF2B5EF4-FFF2-40B4-BE49-F238E27FC236}">
                <a16:creationId xmlns:a16="http://schemas.microsoft.com/office/drawing/2014/main" id="{9D00D01D-2878-4066-8914-A49F47F29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F6F3B1-95FA-4A30-9CBE-A681637C9EFD}"/>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129348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5A91-5B4B-432A-AEE5-1AF540A21B6C}"/>
              </a:ext>
            </a:extLst>
          </p:cNvPr>
          <p:cNvSpPr>
            <a:spLocks noGrp="1"/>
          </p:cNvSpPr>
          <p:nvPr>
            <p:ph type="title"/>
          </p:nvPr>
        </p:nvSpPr>
        <p:spPr>
          <a:xfrm>
            <a:off x="675878" y="1709741"/>
            <a:ext cx="8543925"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7F3EF-70B0-406B-AA55-6CCA96390719}"/>
              </a:ext>
            </a:extLst>
          </p:cNvPr>
          <p:cNvSpPr>
            <a:spLocks noGrp="1"/>
          </p:cNvSpPr>
          <p:nvPr>
            <p:ph type="body" idx="1"/>
          </p:nvPr>
        </p:nvSpPr>
        <p:spPr>
          <a:xfrm>
            <a:off x="675878" y="4589466"/>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96B095-EC9A-4283-8CEA-1550A5A4E7FB}"/>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5" name="Footer Placeholder 4">
            <a:extLst>
              <a:ext uri="{FF2B5EF4-FFF2-40B4-BE49-F238E27FC236}">
                <a16:creationId xmlns:a16="http://schemas.microsoft.com/office/drawing/2014/main" id="{3EE06E0D-795E-45B9-96FD-318B7316D9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C7334-81E1-4C25-8645-02B50B4752C8}"/>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3819053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22AAF-6A3A-4DFB-B1A7-A22218BC8C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954CB2-CC36-4745-BD5F-07D0574383E4}"/>
              </a:ext>
            </a:extLst>
          </p:cNvPr>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C27E1D-17A7-4ACF-961C-51344EB6CA16}"/>
              </a:ext>
            </a:extLst>
          </p:cNvPr>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B3645E-4993-421D-B6ED-54ED7C0DAC97}"/>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6" name="Footer Placeholder 5">
            <a:extLst>
              <a:ext uri="{FF2B5EF4-FFF2-40B4-BE49-F238E27FC236}">
                <a16:creationId xmlns:a16="http://schemas.microsoft.com/office/drawing/2014/main" id="{BBD847C1-F09A-405B-8EFF-86C9F17CAC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99C4A-292F-4BB1-A637-DE98A1D0B471}"/>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1680928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1DB13-6E44-40A6-A3F2-A41F1CF2C052}"/>
              </a:ext>
            </a:extLst>
          </p:cNvPr>
          <p:cNvSpPr>
            <a:spLocks noGrp="1"/>
          </p:cNvSpPr>
          <p:nvPr>
            <p:ph type="title"/>
          </p:nvPr>
        </p:nvSpPr>
        <p:spPr>
          <a:xfrm>
            <a:off x="682329" y="365128"/>
            <a:ext cx="854392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FFC5B7-4E93-4FFF-B20F-1AF8CA25535A}"/>
              </a:ext>
            </a:extLst>
          </p:cNvPr>
          <p:cNvSpPr>
            <a:spLocks noGrp="1"/>
          </p:cNvSpPr>
          <p:nvPr>
            <p:ph type="body" idx="1"/>
          </p:nvPr>
        </p:nvSpPr>
        <p:spPr>
          <a:xfrm>
            <a:off x="682328"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495DEB-2730-4EC1-862E-B9F05EA97269}"/>
              </a:ext>
            </a:extLst>
          </p:cNvPr>
          <p:cNvSpPr>
            <a:spLocks noGrp="1"/>
          </p:cNvSpPr>
          <p:nvPr>
            <p:ph sz="half" idx="2"/>
          </p:nvPr>
        </p:nvSpPr>
        <p:spPr>
          <a:xfrm>
            <a:off x="682328"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BF4FCF-125E-44BA-A6C5-7CBC353A45BA}"/>
              </a:ext>
            </a:extLst>
          </p:cNvPr>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1759B2-1537-4E4B-B086-75740C4B4901}"/>
              </a:ext>
            </a:extLst>
          </p:cNvPr>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502136-53F7-4F31-AB19-6EB569F3F3FE}"/>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8" name="Footer Placeholder 7">
            <a:extLst>
              <a:ext uri="{FF2B5EF4-FFF2-40B4-BE49-F238E27FC236}">
                <a16:creationId xmlns:a16="http://schemas.microsoft.com/office/drawing/2014/main" id="{BADB0803-E669-462D-AB87-6E809470DF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22BEB3-5904-4198-9F9F-697832CD984D}"/>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134513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04367-D0DD-49E8-AB98-C70B505868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6C1291-381C-4894-ABBC-6CBE0C2D2179}"/>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4" name="Footer Placeholder 3">
            <a:extLst>
              <a:ext uri="{FF2B5EF4-FFF2-40B4-BE49-F238E27FC236}">
                <a16:creationId xmlns:a16="http://schemas.microsoft.com/office/drawing/2014/main" id="{515DDE91-845C-417F-9E91-CC52E5EAD4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3A4C62-201F-46D2-B9F0-F05526989432}"/>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4154775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70BC46-F579-4D71-A178-8A88F225F2B0}"/>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3" name="Footer Placeholder 2">
            <a:extLst>
              <a:ext uri="{FF2B5EF4-FFF2-40B4-BE49-F238E27FC236}">
                <a16:creationId xmlns:a16="http://schemas.microsoft.com/office/drawing/2014/main" id="{8148ABB0-BD93-4D31-BD48-57737CCEA6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EE57C3-F960-44FB-B597-C5F3934C0605}"/>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307966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846E2-0D34-462A-8951-8CE7ED69460F}"/>
              </a:ext>
            </a:extLst>
          </p:cNvPr>
          <p:cNvSpPr>
            <a:spLocks noGrp="1"/>
          </p:cNvSpPr>
          <p:nvPr>
            <p:ph type="title"/>
          </p:nvPr>
        </p:nvSpPr>
        <p:spPr>
          <a:xfrm>
            <a:off x="682329" y="457200"/>
            <a:ext cx="3194943"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B58F01-9F20-4714-934C-C7EED30864C6}"/>
              </a:ext>
            </a:extLst>
          </p:cNvPr>
          <p:cNvSpPr>
            <a:spLocks noGrp="1"/>
          </p:cNvSpPr>
          <p:nvPr>
            <p:ph idx="1"/>
          </p:nvPr>
        </p:nvSpPr>
        <p:spPr>
          <a:xfrm>
            <a:off x="4211341" y="987428"/>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E8C314-513B-4DE8-8CF0-A0336A6A3D10}"/>
              </a:ext>
            </a:extLst>
          </p:cNvPr>
          <p:cNvSpPr>
            <a:spLocks noGrp="1"/>
          </p:cNvSpPr>
          <p:nvPr>
            <p:ph type="body" sz="half" idx="2"/>
          </p:nvPr>
        </p:nvSpPr>
        <p:spPr>
          <a:xfrm>
            <a:off x="682329"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82AF3F-2E1B-497C-AD94-F746ECD332F4}"/>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6" name="Footer Placeholder 5">
            <a:extLst>
              <a:ext uri="{FF2B5EF4-FFF2-40B4-BE49-F238E27FC236}">
                <a16:creationId xmlns:a16="http://schemas.microsoft.com/office/drawing/2014/main" id="{C3A564B6-256C-40CB-B501-2CB8A89A39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6B2FD4-D773-435D-95F3-8F4CD829307A}"/>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3208417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A1DD0-6B52-4682-9060-E93622BB8214}"/>
              </a:ext>
            </a:extLst>
          </p:cNvPr>
          <p:cNvSpPr>
            <a:spLocks noGrp="1"/>
          </p:cNvSpPr>
          <p:nvPr>
            <p:ph type="title"/>
          </p:nvPr>
        </p:nvSpPr>
        <p:spPr>
          <a:xfrm>
            <a:off x="682329" y="457200"/>
            <a:ext cx="3194943"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17C8D6-45CE-4AAE-AFE7-6DD3129A7AA5}"/>
              </a:ext>
            </a:extLst>
          </p:cNvPr>
          <p:cNvSpPr>
            <a:spLocks noGrp="1"/>
          </p:cNvSpPr>
          <p:nvPr>
            <p:ph type="pic" idx="1"/>
          </p:nvPr>
        </p:nvSpPr>
        <p:spPr>
          <a:xfrm>
            <a:off x="4211341" y="987428"/>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4B8ECF-E0D7-43BA-84FB-5645079B547E}"/>
              </a:ext>
            </a:extLst>
          </p:cNvPr>
          <p:cNvSpPr>
            <a:spLocks noGrp="1"/>
          </p:cNvSpPr>
          <p:nvPr>
            <p:ph type="body" sz="half" idx="2"/>
          </p:nvPr>
        </p:nvSpPr>
        <p:spPr>
          <a:xfrm>
            <a:off x="682329"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70D462-521B-499F-B1A3-5B6C70A3826A}"/>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6" name="Footer Placeholder 5">
            <a:extLst>
              <a:ext uri="{FF2B5EF4-FFF2-40B4-BE49-F238E27FC236}">
                <a16:creationId xmlns:a16="http://schemas.microsoft.com/office/drawing/2014/main" id="{BF2575C9-0456-4A4D-AA1A-32A596639B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B8CF5C-5B80-429D-9B6D-19B0316A314E}"/>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175500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5F2BC-52D8-4ADA-AA65-F808494579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63A805-8F59-4D5B-91F5-FFD41C434E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D09A2B-2BFC-4B82-9EE8-E4030A111D1C}"/>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5" name="Footer Placeholder 4">
            <a:extLst>
              <a:ext uri="{FF2B5EF4-FFF2-40B4-BE49-F238E27FC236}">
                <a16:creationId xmlns:a16="http://schemas.microsoft.com/office/drawing/2014/main" id="{3E030BDA-9C8A-4752-A701-FAB04399C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8B7EF-0F43-4368-8A6E-C58931FF2687}"/>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1006131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606B1C-B51A-484A-8E99-C091EFA7A9D7}"/>
              </a:ext>
            </a:extLst>
          </p:cNvPr>
          <p:cNvSpPr>
            <a:spLocks noGrp="1"/>
          </p:cNvSpPr>
          <p:nvPr>
            <p:ph type="title" orient="vert"/>
          </p:nvPr>
        </p:nvSpPr>
        <p:spPr>
          <a:xfrm>
            <a:off x="7088981" y="365125"/>
            <a:ext cx="2135981"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195AE5-70BA-419E-A359-5A84387C93D3}"/>
              </a:ext>
            </a:extLst>
          </p:cNvPr>
          <p:cNvSpPr>
            <a:spLocks noGrp="1"/>
          </p:cNvSpPr>
          <p:nvPr>
            <p:ph type="body" orient="vert" idx="1"/>
          </p:nvPr>
        </p:nvSpPr>
        <p:spPr>
          <a:xfrm>
            <a:off x="681037"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1C51C2-259D-40EB-9575-8834F7D11674}"/>
              </a:ext>
            </a:extLst>
          </p:cNvPr>
          <p:cNvSpPr>
            <a:spLocks noGrp="1"/>
          </p:cNvSpPr>
          <p:nvPr>
            <p:ph type="dt" sz="half" idx="10"/>
          </p:nvPr>
        </p:nvSpPr>
        <p:spPr/>
        <p:txBody>
          <a:bodyPr/>
          <a:lstStyle/>
          <a:p>
            <a:fld id="{070B29FE-71ED-43A8-881C-46A0FC3D380E}" type="datetimeFigureOut">
              <a:rPr lang="en-US" smtClean="0"/>
              <a:pPr/>
              <a:t>5/17/2019</a:t>
            </a:fld>
            <a:endParaRPr lang="en-US"/>
          </a:p>
        </p:txBody>
      </p:sp>
      <p:sp>
        <p:nvSpPr>
          <p:cNvPr id="5" name="Footer Placeholder 4">
            <a:extLst>
              <a:ext uri="{FF2B5EF4-FFF2-40B4-BE49-F238E27FC236}">
                <a16:creationId xmlns:a16="http://schemas.microsoft.com/office/drawing/2014/main" id="{6054B095-F016-4BDB-B08D-1370F93B7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667BD5-B77F-4BBA-B58A-AF3983798A8D}"/>
              </a:ext>
            </a:extLst>
          </p:cNvPr>
          <p:cNvSpPr>
            <a:spLocks noGrp="1"/>
          </p:cNvSpPr>
          <p:nvPr>
            <p:ph type="sldNum" sz="quarter" idx="12"/>
          </p:nvPr>
        </p:nvSpPr>
        <p:spPr/>
        <p:txBody>
          <a:bodyPr/>
          <a:lstStyle/>
          <a:p>
            <a:fld id="{35821461-F3C7-4680-9826-69EC5402D612}" type="slidenum">
              <a:rPr lang="en-US" smtClean="0"/>
              <a:pPr/>
              <a:t>‹#›</a:t>
            </a:fld>
            <a:endParaRPr lang="en-US"/>
          </a:p>
        </p:txBody>
      </p:sp>
    </p:spTree>
    <p:extLst>
      <p:ext uri="{BB962C8B-B14F-4D97-AF65-F5344CB8AC3E}">
        <p14:creationId xmlns:p14="http://schemas.microsoft.com/office/powerpoint/2010/main" val="91064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0CB24C-6E6B-4519-9CE5-0C551696BCFB}"/>
              </a:ext>
            </a:extLst>
          </p:cNvPr>
          <p:cNvSpPr>
            <a:spLocks noGrp="1"/>
          </p:cNvSpPr>
          <p:nvPr>
            <p:ph type="title"/>
          </p:nvPr>
        </p:nvSpPr>
        <p:spPr>
          <a:xfrm>
            <a:off x="681038" y="365128"/>
            <a:ext cx="854392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3B038-456C-4998-A592-AFC7D3D515FF}"/>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5B963D-8987-409B-9725-94734F2697A3}"/>
              </a:ext>
            </a:extLst>
          </p:cNvPr>
          <p:cNvSpPr>
            <a:spLocks noGrp="1"/>
          </p:cNvSpPr>
          <p:nvPr>
            <p:ph type="dt" sz="half" idx="2"/>
          </p:nvPr>
        </p:nvSpPr>
        <p:spPr>
          <a:xfrm>
            <a:off x="681038" y="6356353"/>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0B29FE-71ED-43A8-881C-46A0FC3D380E}" type="datetimeFigureOut">
              <a:rPr lang="en-US" smtClean="0"/>
              <a:pPr/>
              <a:t>5/17/2019</a:t>
            </a:fld>
            <a:endParaRPr lang="en-US"/>
          </a:p>
        </p:txBody>
      </p:sp>
      <p:sp>
        <p:nvSpPr>
          <p:cNvPr id="5" name="Footer Placeholder 4">
            <a:extLst>
              <a:ext uri="{FF2B5EF4-FFF2-40B4-BE49-F238E27FC236}">
                <a16:creationId xmlns:a16="http://schemas.microsoft.com/office/drawing/2014/main" id="{1B93E1EB-3DA5-49A2-A6D2-C5304FF3BF51}"/>
              </a:ext>
            </a:extLst>
          </p:cNvPr>
          <p:cNvSpPr>
            <a:spLocks noGrp="1"/>
          </p:cNvSpPr>
          <p:nvPr>
            <p:ph type="ftr" sz="quarter" idx="3"/>
          </p:nvPr>
        </p:nvSpPr>
        <p:spPr>
          <a:xfrm>
            <a:off x="3281363" y="6356353"/>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06A557-2943-45A6-A75D-23481ACB7AF2}"/>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821461-F3C7-4680-9826-69EC5402D612}" type="slidenum">
              <a:rPr lang="en-US" smtClean="0"/>
              <a:pPr/>
              <a:t>‹#›</a:t>
            </a:fld>
            <a:endParaRPr lang="en-US"/>
          </a:p>
        </p:txBody>
      </p:sp>
    </p:spTree>
    <p:extLst>
      <p:ext uri="{BB962C8B-B14F-4D97-AF65-F5344CB8AC3E}">
        <p14:creationId xmlns:p14="http://schemas.microsoft.com/office/powerpoint/2010/main" val="1571462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9A8E2D-9D05-4592-9525-4156E4428F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3890"/>
            <a:ext cx="9906000" cy="5570220"/>
          </a:xfrm>
          <a:prstGeom prst="rect">
            <a:avLst/>
          </a:prstGeom>
        </p:spPr>
      </p:pic>
      <p:sp>
        <p:nvSpPr>
          <p:cNvPr id="2" name="Title 1">
            <a:extLst>
              <a:ext uri="{FF2B5EF4-FFF2-40B4-BE49-F238E27FC236}">
                <a16:creationId xmlns:a16="http://schemas.microsoft.com/office/drawing/2014/main" id="{94955E1F-E6AA-45EC-B76B-7C64F703F82E}"/>
              </a:ext>
            </a:extLst>
          </p:cNvPr>
          <p:cNvSpPr>
            <a:spLocks noGrp="1"/>
          </p:cNvSpPr>
          <p:nvPr>
            <p:ph type="ctrTitle"/>
          </p:nvPr>
        </p:nvSpPr>
        <p:spPr>
          <a:xfrm>
            <a:off x="407963" y="53215"/>
            <a:ext cx="9101797" cy="1381687"/>
          </a:xfrm>
        </p:spPr>
        <p:txBody>
          <a:bodyPr>
            <a:normAutofit fontScale="90000"/>
          </a:bodyPr>
          <a:lstStyle/>
          <a:p>
            <a:r>
              <a:rPr lang="en-US" sz="4000" dirty="0">
                <a:solidFill>
                  <a:schemeClr val="accent6">
                    <a:lumMod val="50000"/>
                  </a:schemeClr>
                </a:solidFill>
              </a:rPr>
              <a:t>Save</a:t>
            </a:r>
            <a:br>
              <a:rPr lang="en-US" b="1" dirty="0"/>
            </a:br>
            <a:r>
              <a:rPr lang="en-US" b="1" dirty="0">
                <a:solidFill>
                  <a:schemeClr val="accent6">
                    <a:lumMod val="50000"/>
                  </a:schemeClr>
                </a:solidFill>
                <a:latin typeface="+mn-lt"/>
              </a:rPr>
              <a:t>GUTTER BAGHICHA</a:t>
            </a:r>
          </a:p>
        </p:txBody>
      </p:sp>
      <p:sp>
        <p:nvSpPr>
          <p:cNvPr id="3" name="Subtitle 2">
            <a:extLst>
              <a:ext uri="{FF2B5EF4-FFF2-40B4-BE49-F238E27FC236}">
                <a16:creationId xmlns:a16="http://schemas.microsoft.com/office/drawing/2014/main" id="{5A5A3518-358C-4847-B385-9C19932227E4}"/>
              </a:ext>
            </a:extLst>
          </p:cNvPr>
          <p:cNvSpPr>
            <a:spLocks noGrp="1"/>
          </p:cNvSpPr>
          <p:nvPr>
            <p:ph type="subTitle" idx="1"/>
          </p:nvPr>
        </p:nvSpPr>
        <p:spPr>
          <a:xfrm>
            <a:off x="0" y="4703300"/>
            <a:ext cx="9906000" cy="2112496"/>
          </a:xfrm>
        </p:spPr>
        <p:txBody>
          <a:bodyPr>
            <a:normAutofit fontScale="92500"/>
          </a:bodyPr>
          <a:lstStyle/>
          <a:p>
            <a:r>
              <a:rPr lang="en-US" sz="3000" dirty="0">
                <a:solidFill>
                  <a:srgbClr val="00B050"/>
                </a:solidFill>
              </a:rPr>
              <a:t>A Case for </a:t>
            </a:r>
          </a:p>
          <a:p>
            <a:r>
              <a:rPr lang="en-US" sz="4300" b="1" dirty="0">
                <a:solidFill>
                  <a:srgbClr val="00B050"/>
                </a:solidFill>
              </a:rPr>
              <a:t>KARACHI ECO PARK and BOTANICAL GARDENS</a:t>
            </a:r>
          </a:p>
          <a:p>
            <a:r>
              <a:rPr lang="en-US" sz="1900" dirty="0">
                <a:solidFill>
                  <a:srgbClr val="92D050"/>
                </a:solidFill>
              </a:rPr>
              <a:t>May 2019</a:t>
            </a:r>
            <a:endParaRPr lang="en-US" sz="1500" dirty="0">
              <a:solidFill>
                <a:srgbClr val="92D050"/>
              </a:solidFill>
            </a:endParaRPr>
          </a:p>
          <a:p>
            <a:r>
              <a:rPr lang="en-US" sz="2100" b="1" dirty="0">
                <a:solidFill>
                  <a:schemeClr val="accent6">
                    <a:lumMod val="50000"/>
                  </a:schemeClr>
                </a:solidFill>
              </a:rPr>
              <a:t>By  </a:t>
            </a:r>
            <a:r>
              <a:rPr lang="en-US" sz="3300" b="1" dirty="0">
                <a:solidFill>
                  <a:schemeClr val="accent6">
                    <a:lumMod val="50000"/>
                  </a:schemeClr>
                </a:solidFill>
              </a:rPr>
              <a:t>SHEHRI (C</a:t>
            </a:r>
            <a:r>
              <a:rPr lang="en-US" sz="2600" b="1" dirty="0">
                <a:solidFill>
                  <a:schemeClr val="accent6">
                    <a:lumMod val="50000"/>
                  </a:schemeClr>
                </a:solidFill>
              </a:rPr>
              <a:t>itizens</a:t>
            </a:r>
            <a:r>
              <a:rPr lang="en-US" sz="3300" b="1" dirty="0">
                <a:solidFill>
                  <a:schemeClr val="accent6">
                    <a:lumMod val="50000"/>
                  </a:schemeClr>
                </a:solidFill>
              </a:rPr>
              <a:t> </a:t>
            </a:r>
            <a:r>
              <a:rPr lang="en-US" sz="2600" b="1" dirty="0">
                <a:solidFill>
                  <a:schemeClr val="accent6">
                    <a:lumMod val="50000"/>
                  </a:schemeClr>
                </a:solidFill>
              </a:rPr>
              <a:t>for</a:t>
            </a:r>
            <a:r>
              <a:rPr lang="en-US" sz="3300" b="1" dirty="0">
                <a:solidFill>
                  <a:schemeClr val="accent6">
                    <a:lumMod val="50000"/>
                  </a:schemeClr>
                </a:solidFill>
              </a:rPr>
              <a:t> B</a:t>
            </a:r>
            <a:r>
              <a:rPr lang="en-US" sz="2600" b="1" dirty="0">
                <a:solidFill>
                  <a:schemeClr val="accent6">
                    <a:lumMod val="50000"/>
                  </a:schemeClr>
                </a:solidFill>
              </a:rPr>
              <a:t>etter</a:t>
            </a:r>
            <a:r>
              <a:rPr lang="en-US" sz="3300" b="1" dirty="0">
                <a:solidFill>
                  <a:schemeClr val="accent6">
                    <a:lumMod val="50000"/>
                  </a:schemeClr>
                </a:solidFill>
              </a:rPr>
              <a:t> E</a:t>
            </a:r>
            <a:r>
              <a:rPr lang="en-US" sz="2600" b="1" dirty="0">
                <a:solidFill>
                  <a:schemeClr val="accent6">
                    <a:lumMod val="50000"/>
                  </a:schemeClr>
                </a:solidFill>
              </a:rPr>
              <a:t>nvironment</a:t>
            </a:r>
            <a:r>
              <a:rPr lang="en-US" sz="3300" b="1" dirty="0">
                <a:solidFill>
                  <a:schemeClr val="accent6">
                    <a:lumMod val="50000"/>
                  </a:schemeClr>
                </a:solidFill>
              </a:rPr>
              <a:t>)- DAZ</a:t>
            </a:r>
            <a:r>
              <a:rPr lang="en-US" b="1" dirty="0">
                <a:solidFill>
                  <a:schemeClr val="accent6">
                    <a:lumMod val="50000"/>
                  </a:schemeClr>
                </a:solidFill>
              </a:rPr>
              <a:t>, Karachi</a:t>
            </a:r>
          </a:p>
        </p:txBody>
      </p:sp>
    </p:spTree>
    <p:extLst>
      <p:ext uri="{BB962C8B-B14F-4D97-AF65-F5344CB8AC3E}">
        <p14:creationId xmlns:p14="http://schemas.microsoft.com/office/powerpoint/2010/main" val="249581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9EBF51A-9AF0-4CEA-98CB-85BAE55806F1}"/>
              </a:ext>
            </a:extLst>
          </p:cNvPr>
          <p:cNvPicPr>
            <a:picLocks noChangeAspect="1"/>
          </p:cNvPicPr>
          <p:nvPr/>
        </p:nvPicPr>
        <p:blipFill rotWithShape="1">
          <a:blip r:embed="rId2">
            <a:extLst>
              <a:ext uri="{28A0092B-C50C-407E-A947-70E740481C1C}">
                <a14:useLocalDpi xmlns:a14="http://schemas.microsoft.com/office/drawing/2010/main" val="0"/>
              </a:ext>
            </a:extLst>
          </a:blip>
          <a:srcRect l="3113" t="3988" r="2286" b="4379"/>
          <a:stretch/>
        </p:blipFill>
        <p:spPr>
          <a:xfrm>
            <a:off x="1899138" y="1448973"/>
            <a:ext cx="6161650" cy="4220308"/>
          </a:xfrm>
          <a:prstGeom prst="rect">
            <a:avLst/>
          </a:prstGeom>
        </p:spPr>
      </p:pic>
      <p:sp>
        <p:nvSpPr>
          <p:cNvPr id="3" name="Content Placeholder 2">
            <a:extLst>
              <a:ext uri="{FF2B5EF4-FFF2-40B4-BE49-F238E27FC236}">
                <a16:creationId xmlns:a16="http://schemas.microsoft.com/office/drawing/2014/main" id="{AE475ECF-FD86-4C9E-813F-179E91FD14BA}"/>
              </a:ext>
            </a:extLst>
          </p:cNvPr>
          <p:cNvSpPr>
            <a:spLocks noGrp="1"/>
          </p:cNvSpPr>
          <p:nvPr>
            <p:ph idx="1"/>
          </p:nvPr>
        </p:nvSpPr>
        <p:spPr>
          <a:xfrm>
            <a:off x="0" y="98476"/>
            <a:ext cx="9906000" cy="1448972"/>
          </a:xfrm>
        </p:spPr>
        <p:txBody>
          <a:bodyPr>
            <a:normAutofit/>
          </a:bodyPr>
          <a:lstStyle/>
          <a:p>
            <a:pPr algn="ctr">
              <a:buNone/>
            </a:pPr>
            <a:r>
              <a:rPr lang="en-US" sz="2400" b="1" dirty="0">
                <a:solidFill>
                  <a:schemeClr val="accent6"/>
                </a:solidFill>
              </a:rPr>
              <a:t>	POTENTIAL LUNGS OF KARACHI</a:t>
            </a:r>
          </a:p>
          <a:p>
            <a:pPr algn="ctr">
              <a:buNone/>
            </a:pPr>
            <a:r>
              <a:rPr lang="en-US" sz="2000" dirty="0"/>
              <a:t>   Gutter Baghicha is the largest continuous open green space located in SITE Town, along the Mangopir Road, one of the most densely populated parts of Karachi, with SITE Industrial area on the north and Golimar/Mewashah and other graveyards in the south</a:t>
            </a:r>
          </a:p>
        </p:txBody>
      </p:sp>
      <p:sp>
        <p:nvSpPr>
          <p:cNvPr id="4" name="TextBox 3"/>
          <p:cNvSpPr txBox="1"/>
          <p:nvPr/>
        </p:nvSpPr>
        <p:spPr>
          <a:xfrm>
            <a:off x="323560" y="5757929"/>
            <a:ext cx="9214338" cy="1015663"/>
          </a:xfrm>
          <a:prstGeom prst="rect">
            <a:avLst/>
          </a:prstGeom>
          <a:noFill/>
        </p:spPr>
        <p:txBody>
          <a:bodyPr wrap="square" rtlCol="0">
            <a:spAutoFit/>
          </a:bodyPr>
          <a:lstStyle/>
          <a:p>
            <a:pPr algn="ctr"/>
            <a:r>
              <a:rPr lang="en-US" sz="2000" dirty="0"/>
              <a:t>At the time of Partition the Baghicha was referred to as ‘The largest Urban forest in Karachi’. Apart from the cultivated area there were also large tracts of natural vegetation with abundance of flora and fauna. </a:t>
            </a:r>
          </a:p>
        </p:txBody>
      </p:sp>
      <p:sp>
        <p:nvSpPr>
          <p:cNvPr id="10" name="Arrow: Right 9">
            <a:extLst>
              <a:ext uri="{FF2B5EF4-FFF2-40B4-BE49-F238E27FC236}">
                <a16:creationId xmlns:a16="http://schemas.microsoft.com/office/drawing/2014/main" id="{75F5B980-29DD-4BCE-8C9B-95B412C457DC}"/>
              </a:ext>
            </a:extLst>
          </p:cNvPr>
          <p:cNvSpPr/>
          <p:nvPr/>
        </p:nvSpPr>
        <p:spPr>
          <a:xfrm>
            <a:off x="1069144" y="3359694"/>
            <a:ext cx="1083212" cy="19064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0425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C17018-1761-42BA-94DF-4C4AAC0AF2DF}"/>
              </a:ext>
            </a:extLst>
          </p:cNvPr>
          <p:cNvSpPr>
            <a:spLocks noGrp="1"/>
          </p:cNvSpPr>
          <p:nvPr>
            <p:ph idx="1"/>
          </p:nvPr>
        </p:nvSpPr>
        <p:spPr>
          <a:xfrm>
            <a:off x="681035" y="239152"/>
            <a:ext cx="8543925" cy="1336430"/>
          </a:xfrm>
        </p:spPr>
        <p:txBody>
          <a:bodyPr>
            <a:normAutofit/>
          </a:bodyPr>
          <a:lstStyle/>
          <a:p>
            <a:pPr algn="ctr">
              <a:buNone/>
            </a:pPr>
            <a:r>
              <a:rPr lang="en-US" sz="2400" dirty="0"/>
              <a:t>   When the British handed over the Baghicha to the Karachi Municipal Corporation the area was approximately </a:t>
            </a:r>
          </a:p>
          <a:p>
            <a:pPr algn="ctr">
              <a:buNone/>
            </a:pPr>
            <a:r>
              <a:rPr lang="en-US" sz="2400" b="1" dirty="0">
                <a:solidFill>
                  <a:srgbClr val="FF0000"/>
                </a:solidFill>
              </a:rPr>
              <a:t>1017 ACRES </a:t>
            </a:r>
          </a:p>
        </p:txBody>
      </p:sp>
      <p:pic>
        <p:nvPicPr>
          <p:cNvPr id="6" name="Picture 5">
            <a:extLst>
              <a:ext uri="{FF2B5EF4-FFF2-40B4-BE49-F238E27FC236}">
                <a16:creationId xmlns:a16="http://schemas.microsoft.com/office/drawing/2014/main" id="{B4FE9017-6F36-4831-8372-41BE20EB2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134" y="1464405"/>
            <a:ext cx="6943725" cy="4924425"/>
          </a:xfrm>
          <a:prstGeom prst="rect">
            <a:avLst/>
          </a:prstGeom>
        </p:spPr>
      </p:pic>
      <p:sp>
        <p:nvSpPr>
          <p:cNvPr id="7" name="TextBox 6">
            <a:extLst>
              <a:ext uri="{FF2B5EF4-FFF2-40B4-BE49-F238E27FC236}">
                <a16:creationId xmlns:a16="http://schemas.microsoft.com/office/drawing/2014/main" id="{850FD167-E3CE-4660-9420-A782C9D94D57}"/>
              </a:ext>
            </a:extLst>
          </p:cNvPr>
          <p:cNvSpPr txBox="1"/>
          <p:nvPr/>
        </p:nvSpPr>
        <p:spPr>
          <a:xfrm>
            <a:off x="2640396" y="6388830"/>
            <a:ext cx="4822154" cy="369332"/>
          </a:xfrm>
          <a:prstGeom prst="rect">
            <a:avLst/>
          </a:prstGeom>
          <a:noFill/>
        </p:spPr>
        <p:txBody>
          <a:bodyPr wrap="none" rtlCol="0">
            <a:spAutoFit/>
          </a:bodyPr>
          <a:lstStyle/>
          <a:p>
            <a:r>
              <a:rPr lang="en-US" dirty="0"/>
              <a:t>The Google maps still shows the area as a Garden</a:t>
            </a:r>
          </a:p>
        </p:txBody>
      </p:sp>
    </p:spTree>
    <p:extLst>
      <p:ext uri="{BB962C8B-B14F-4D97-AF65-F5344CB8AC3E}">
        <p14:creationId xmlns:p14="http://schemas.microsoft.com/office/powerpoint/2010/main" val="794593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39F1-A94F-40D2-86E0-7D7C02BC9F2D}"/>
              </a:ext>
            </a:extLst>
          </p:cNvPr>
          <p:cNvSpPr>
            <a:spLocks noGrp="1"/>
          </p:cNvSpPr>
          <p:nvPr>
            <p:ph type="title"/>
          </p:nvPr>
        </p:nvSpPr>
        <p:spPr>
          <a:xfrm>
            <a:off x="681036" y="188352"/>
            <a:ext cx="8543925" cy="985370"/>
          </a:xfrm>
        </p:spPr>
        <p:txBody>
          <a:bodyPr>
            <a:noAutofit/>
          </a:bodyPr>
          <a:lstStyle/>
          <a:p>
            <a:pPr algn="ctr"/>
            <a:r>
              <a:rPr lang="en-US" sz="2400" dirty="0"/>
              <a:t>Over the decades the story of Gutter Baghicha has been one of criminal abuse, neglect, land grabbing, encroachment and it has turned into a dumping ground of waste </a:t>
            </a:r>
          </a:p>
        </p:txBody>
      </p:sp>
      <p:pic>
        <p:nvPicPr>
          <p:cNvPr id="5" name="Content Placeholder 4">
            <a:extLst>
              <a:ext uri="{FF2B5EF4-FFF2-40B4-BE49-F238E27FC236}">
                <a16:creationId xmlns:a16="http://schemas.microsoft.com/office/drawing/2014/main" id="{EA45093D-5037-4D8A-B497-D0D690C966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3098" y="1173722"/>
            <a:ext cx="6873927" cy="4860661"/>
          </a:xfrm>
        </p:spPr>
      </p:pic>
      <p:sp>
        <p:nvSpPr>
          <p:cNvPr id="6" name="TextBox 5">
            <a:extLst>
              <a:ext uri="{FF2B5EF4-FFF2-40B4-BE49-F238E27FC236}">
                <a16:creationId xmlns:a16="http://schemas.microsoft.com/office/drawing/2014/main" id="{420DF0BD-CEAC-4CE4-AA0C-0EB4A0ACAE32}"/>
              </a:ext>
            </a:extLst>
          </p:cNvPr>
          <p:cNvSpPr txBox="1"/>
          <p:nvPr/>
        </p:nvSpPr>
        <p:spPr>
          <a:xfrm>
            <a:off x="0" y="5934670"/>
            <a:ext cx="9906000" cy="923330"/>
          </a:xfrm>
          <a:prstGeom prst="rect">
            <a:avLst/>
          </a:prstGeom>
          <a:noFill/>
        </p:spPr>
        <p:txBody>
          <a:bodyPr wrap="square" rtlCol="0">
            <a:spAutoFit/>
          </a:bodyPr>
          <a:lstStyle/>
          <a:p>
            <a:pPr algn="ctr"/>
            <a:r>
              <a:rPr lang="en-US" dirty="0"/>
              <a:t>Dumping Ground of toxic waste from SITE and marble waste from the nearby factories. Large areas have been taken over by Water Tanker mafia and numerous huge plots have been carved up illegally, allotted to various parties, and this abuse continues…..</a:t>
            </a:r>
          </a:p>
        </p:txBody>
      </p:sp>
    </p:spTree>
    <p:extLst>
      <p:ext uri="{BB962C8B-B14F-4D97-AF65-F5344CB8AC3E}">
        <p14:creationId xmlns:p14="http://schemas.microsoft.com/office/powerpoint/2010/main" val="2400852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251F9E8-B74B-41B3-9DF0-CF63681E7553}"/>
              </a:ext>
            </a:extLst>
          </p:cNvPr>
          <p:cNvPicPr>
            <a:picLocks noChangeAspect="1"/>
          </p:cNvPicPr>
          <p:nvPr/>
        </p:nvPicPr>
        <p:blipFill rotWithShape="1">
          <a:blip r:embed="rId2">
            <a:extLst>
              <a:ext uri="{28A0092B-C50C-407E-A947-70E740481C1C}">
                <a14:useLocalDpi xmlns:a14="http://schemas.microsoft.com/office/drawing/2010/main" val="0"/>
              </a:ext>
            </a:extLst>
          </a:blip>
          <a:srcRect l="9021"/>
          <a:stretch/>
        </p:blipFill>
        <p:spPr>
          <a:xfrm>
            <a:off x="536915" y="1576495"/>
            <a:ext cx="4090794" cy="3179484"/>
          </a:xfrm>
          <a:prstGeom prst="rect">
            <a:avLst/>
          </a:prstGeom>
        </p:spPr>
      </p:pic>
      <p:sp>
        <p:nvSpPr>
          <p:cNvPr id="12" name="TextBox 11">
            <a:extLst>
              <a:ext uri="{FF2B5EF4-FFF2-40B4-BE49-F238E27FC236}">
                <a16:creationId xmlns:a16="http://schemas.microsoft.com/office/drawing/2014/main" id="{C8C5C8F6-000A-4702-8918-392A98C19A60}"/>
              </a:ext>
            </a:extLst>
          </p:cNvPr>
          <p:cNvSpPr txBox="1"/>
          <p:nvPr/>
        </p:nvSpPr>
        <p:spPr>
          <a:xfrm>
            <a:off x="2162352" y="5113494"/>
            <a:ext cx="1237957" cy="523220"/>
          </a:xfrm>
          <a:prstGeom prst="rect">
            <a:avLst/>
          </a:prstGeom>
          <a:noFill/>
        </p:spPr>
        <p:txBody>
          <a:bodyPr wrap="square" rtlCol="0">
            <a:spAutoFit/>
          </a:bodyPr>
          <a:lstStyle/>
          <a:p>
            <a:r>
              <a:rPr lang="en-US" sz="2800" b="1" dirty="0"/>
              <a:t>1947</a:t>
            </a:r>
            <a:endParaRPr lang="en-US" b="1" dirty="0"/>
          </a:p>
        </p:txBody>
      </p:sp>
      <p:sp>
        <p:nvSpPr>
          <p:cNvPr id="13" name="TextBox 12">
            <a:extLst>
              <a:ext uri="{FF2B5EF4-FFF2-40B4-BE49-F238E27FC236}">
                <a16:creationId xmlns:a16="http://schemas.microsoft.com/office/drawing/2014/main" id="{31EDBE93-EAC8-4B46-8F9C-8B43927CCE86}"/>
              </a:ext>
            </a:extLst>
          </p:cNvPr>
          <p:cNvSpPr txBox="1"/>
          <p:nvPr/>
        </p:nvSpPr>
        <p:spPr>
          <a:xfrm>
            <a:off x="7013361" y="5113494"/>
            <a:ext cx="1237957" cy="523220"/>
          </a:xfrm>
          <a:prstGeom prst="rect">
            <a:avLst/>
          </a:prstGeom>
          <a:noFill/>
        </p:spPr>
        <p:txBody>
          <a:bodyPr wrap="square" rtlCol="0">
            <a:spAutoFit/>
          </a:bodyPr>
          <a:lstStyle/>
          <a:p>
            <a:r>
              <a:rPr lang="en-US" sz="2800" b="1" dirty="0"/>
              <a:t>2019</a:t>
            </a:r>
            <a:endParaRPr lang="en-US" b="1" dirty="0"/>
          </a:p>
        </p:txBody>
      </p:sp>
      <p:pic>
        <p:nvPicPr>
          <p:cNvPr id="5" name="Content Placeholder 4">
            <a:extLst>
              <a:ext uri="{FF2B5EF4-FFF2-40B4-BE49-F238E27FC236}">
                <a16:creationId xmlns:a16="http://schemas.microsoft.com/office/drawing/2014/main" id="{745603D3-03F7-46FC-8F4B-3F7239DEC4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53000" y="1553718"/>
            <a:ext cx="4528625" cy="3202261"/>
          </a:xfrm>
        </p:spPr>
      </p:pic>
    </p:spTree>
    <p:extLst>
      <p:ext uri="{BB962C8B-B14F-4D97-AF65-F5344CB8AC3E}">
        <p14:creationId xmlns:p14="http://schemas.microsoft.com/office/powerpoint/2010/main" val="153789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7B5E2FE-07D7-4352-8C68-E62F0CC8C8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3760" y="1903389"/>
            <a:ext cx="4454211" cy="3149642"/>
          </a:xfrm>
          <a:prstGeom prst="rect">
            <a:avLst/>
          </a:prstGeom>
        </p:spPr>
      </p:pic>
      <p:sp>
        <p:nvSpPr>
          <p:cNvPr id="2" name="Title 1">
            <a:extLst>
              <a:ext uri="{FF2B5EF4-FFF2-40B4-BE49-F238E27FC236}">
                <a16:creationId xmlns:a16="http://schemas.microsoft.com/office/drawing/2014/main" id="{8864563C-9AEE-4E82-BB91-0382FAFD4DC8}"/>
              </a:ext>
            </a:extLst>
          </p:cNvPr>
          <p:cNvSpPr>
            <a:spLocks noGrp="1"/>
          </p:cNvSpPr>
          <p:nvPr>
            <p:ph type="title"/>
          </p:nvPr>
        </p:nvSpPr>
        <p:spPr>
          <a:xfrm>
            <a:off x="373966" y="621616"/>
            <a:ext cx="9158068" cy="723535"/>
          </a:xfrm>
        </p:spPr>
        <p:txBody>
          <a:bodyPr>
            <a:noAutofit/>
          </a:bodyPr>
          <a:lstStyle/>
          <a:p>
            <a:pPr algn="ctr"/>
            <a:r>
              <a:rPr lang="en-US" sz="2400" b="1" dirty="0">
                <a:solidFill>
                  <a:schemeClr val="accent6">
                    <a:lumMod val="75000"/>
                  </a:schemeClr>
                </a:solidFill>
              </a:rPr>
              <a:t>NOT ALL IS LOST - THERE IS STILL SOME HOPE</a:t>
            </a:r>
            <a:br>
              <a:rPr lang="en-US" sz="2400" b="1" dirty="0">
                <a:solidFill>
                  <a:schemeClr val="accent6">
                    <a:lumMod val="75000"/>
                  </a:schemeClr>
                </a:solidFill>
              </a:rPr>
            </a:br>
            <a:br>
              <a:rPr lang="en-US" sz="2400" dirty="0"/>
            </a:br>
            <a:r>
              <a:rPr lang="en-US" sz="2000" dirty="0"/>
              <a:t>What is left of Gutter Baghicha is roughly 338 Acres, about 1/3 of the original, but the problem is - it is vanishing a several hundred square yards every year</a:t>
            </a:r>
            <a:br>
              <a:rPr lang="en-US" sz="2400" dirty="0"/>
            </a:br>
            <a:endParaRPr lang="en-US" sz="2400" dirty="0"/>
          </a:p>
        </p:txBody>
      </p:sp>
      <p:sp>
        <p:nvSpPr>
          <p:cNvPr id="8" name="Arrow: Right 7">
            <a:extLst>
              <a:ext uri="{FF2B5EF4-FFF2-40B4-BE49-F238E27FC236}">
                <a16:creationId xmlns:a16="http://schemas.microsoft.com/office/drawing/2014/main" id="{D339275C-35FB-4BD7-8AF0-7BE11587C9DA}"/>
              </a:ext>
            </a:extLst>
          </p:cNvPr>
          <p:cNvSpPr/>
          <p:nvPr/>
        </p:nvSpPr>
        <p:spPr>
          <a:xfrm rot="10800000">
            <a:off x="6581676" y="3770142"/>
            <a:ext cx="564712" cy="1125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2804482-A08A-4A67-98EE-106A9EF83910}"/>
              </a:ext>
            </a:extLst>
          </p:cNvPr>
          <p:cNvSpPr txBox="1"/>
          <p:nvPr/>
        </p:nvSpPr>
        <p:spPr>
          <a:xfrm>
            <a:off x="7146388" y="3308477"/>
            <a:ext cx="2436055" cy="923330"/>
          </a:xfrm>
          <a:prstGeom prst="rect">
            <a:avLst/>
          </a:prstGeom>
          <a:noFill/>
        </p:spPr>
        <p:txBody>
          <a:bodyPr wrap="square" rtlCol="0">
            <a:spAutoFit/>
          </a:bodyPr>
          <a:lstStyle/>
          <a:p>
            <a:r>
              <a:rPr lang="en-US" b="1" dirty="0">
                <a:solidFill>
                  <a:srgbClr val="FF0000"/>
                </a:solidFill>
              </a:rPr>
              <a:t>338 ACRES </a:t>
            </a:r>
            <a:r>
              <a:rPr lang="en-US" b="1" dirty="0"/>
              <a:t>Proposed</a:t>
            </a:r>
          </a:p>
          <a:p>
            <a:r>
              <a:rPr lang="en-US" b="1" dirty="0"/>
              <a:t>KARACHI ECO PARK and BOTANICAL  GARDENS</a:t>
            </a:r>
          </a:p>
        </p:txBody>
      </p:sp>
      <p:sp>
        <p:nvSpPr>
          <p:cNvPr id="10" name="Content Placeholder 2">
            <a:extLst>
              <a:ext uri="{FF2B5EF4-FFF2-40B4-BE49-F238E27FC236}">
                <a16:creationId xmlns:a16="http://schemas.microsoft.com/office/drawing/2014/main" id="{3E8500DE-6224-4101-8405-B12D46F5D5F8}"/>
              </a:ext>
            </a:extLst>
          </p:cNvPr>
          <p:cNvSpPr>
            <a:spLocks noGrp="1"/>
          </p:cNvSpPr>
          <p:nvPr>
            <p:ph idx="1"/>
          </p:nvPr>
        </p:nvSpPr>
        <p:spPr>
          <a:xfrm>
            <a:off x="373966" y="5552541"/>
            <a:ext cx="9158068" cy="1305459"/>
          </a:xfrm>
        </p:spPr>
        <p:txBody>
          <a:bodyPr>
            <a:normAutofit fontScale="85000" lnSpcReduction="20000"/>
          </a:bodyPr>
          <a:lstStyle/>
          <a:p>
            <a:pPr marL="0" indent="0" algn="ctr">
              <a:buNone/>
            </a:pPr>
            <a:r>
              <a:rPr lang="en-US" sz="1800" dirty="0"/>
              <a:t>Huge tracts of land was converted into Haroonabad industrial area, plots given away illegally to various bidders. In the south the graveyards kept expanding unhindered with areas allocated to various ethnic communities. A large portion was designated for the Sewage treatment plant (TP1). This can be retained and made functional</a:t>
            </a:r>
          </a:p>
          <a:p>
            <a:pPr marL="0" indent="0" algn="ctr">
              <a:buNone/>
            </a:pPr>
            <a:endParaRPr lang="en-US" sz="2100" b="1" dirty="0">
              <a:solidFill>
                <a:srgbClr val="FF0000"/>
              </a:solidFill>
            </a:endParaRPr>
          </a:p>
          <a:p>
            <a:pPr marL="0" indent="0" algn="ctr">
              <a:buNone/>
            </a:pPr>
            <a:r>
              <a:rPr lang="en-US" sz="2100" b="1" dirty="0">
                <a:solidFill>
                  <a:srgbClr val="FF0000"/>
                </a:solidFill>
              </a:rPr>
              <a:t>TIME FOR ACTION</a:t>
            </a:r>
            <a:endParaRPr lang="en-US" sz="2100" dirty="0">
              <a:solidFill>
                <a:srgbClr val="FF0000"/>
              </a:solidFill>
            </a:endParaRPr>
          </a:p>
        </p:txBody>
      </p:sp>
    </p:spTree>
    <p:extLst>
      <p:ext uri="{BB962C8B-B14F-4D97-AF65-F5344CB8AC3E}">
        <p14:creationId xmlns:p14="http://schemas.microsoft.com/office/powerpoint/2010/main" val="3449178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837A1B7-4A55-498A-94EF-C8587A40E46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7911" t="7870" r="23719" b="9538"/>
          <a:stretch/>
        </p:blipFill>
        <p:spPr>
          <a:xfrm>
            <a:off x="2302119" y="1251076"/>
            <a:ext cx="5301762" cy="5304470"/>
          </a:xfrm>
        </p:spPr>
      </p:pic>
      <p:sp>
        <p:nvSpPr>
          <p:cNvPr id="2" name="Title 1">
            <a:extLst>
              <a:ext uri="{FF2B5EF4-FFF2-40B4-BE49-F238E27FC236}">
                <a16:creationId xmlns:a16="http://schemas.microsoft.com/office/drawing/2014/main" id="{70DE202F-4B2C-4BDC-B80F-A25F47F5B8ED}"/>
              </a:ext>
            </a:extLst>
          </p:cNvPr>
          <p:cNvSpPr>
            <a:spLocks noGrp="1"/>
          </p:cNvSpPr>
          <p:nvPr>
            <p:ph type="title"/>
          </p:nvPr>
        </p:nvSpPr>
        <p:spPr>
          <a:xfrm>
            <a:off x="681038" y="168176"/>
            <a:ext cx="8543925" cy="1325563"/>
          </a:xfrm>
        </p:spPr>
        <p:txBody>
          <a:bodyPr>
            <a:noAutofit/>
          </a:bodyPr>
          <a:lstStyle/>
          <a:p>
            <a:pPr algn="ctr"/>
            <a:r>
              <a:rPr lang="en-US" sz="2800" dirty="0"/>
              <a:t>In 2002 the Satellite pictures of Gutter Baghicha showed vast rented Farms and open spaces</a:t>
            </a:r>
          </a:p>
        </p:txBody>
      </p:sp>
    </p:spTree>
    <p:extLst>
      <p:ext uri="{BB962C8B-B14F-4D97-AF65-F5344CB8AC3E}">
        <p14:creationId xmlns:p14="http://schemas.microsoft.com/office/powerpoint/2010/main" val="3788417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9126-E0BB-41B8-A5C6-36F968D4ED50}"/>
              </a:ext>
            </a:extLst>
          </p:cNvPr>
          <p:cNvSpPr>
            <a:spLocks noGrp="1"/>
          </p:cNvSpPr>
          <p:nvPr>
            <p:ph type="title"/>
          </p:nvPr>
        </p:nvSpPr>
        <p:spPr>
          <a:xfrm>
            <a:off x="0" y="18255"/>
            <a:ext cx="9905999" cy="1325563"/>
          </a:xfrm>
        </p:spPr>
        <p:txBody>
          <a:bodyPr>
            <a:noAutofit/>
          </a:bodyPr>
          <a:lstStyle/>
          <a:p>
            <a:pPr algn="ctr"/>
            <a:r>
              <a:rPr lang="en-US" sz="2400" dirty="0"/>
              <a:t>In 2005 an attempt was made by the Local Government to convert the remaining portion of the Baghicha into a park</a:t>
            </a:r>
          </a:p>
        </p:txBody>
      </p:sp>
      <p:pic>
        <p:nvPicPr>
          <p:cNvPr id="5" name="Content Placeholder 4">
            <a:extLst>
              <a:ext uri="{FF2B5EF4-FFF2-40B4-BE49-F238E27FC236}">
                <a16:creationId xmlns:a16="http://schemas.microsoft.com/office/drawing/2014/main" id="{4A5FAC30-66DD-47CC-8D97-60F22AACDB7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1804" t="3953" r="19614" b="2615"/>
          <a:stretch/>
        </p:blipFill>
        <p:spPr>
          <a:xfrm>
            <a:off x="2209799" y="1343818"/>
            <a:ext cx="5486400" cy="5285233"/>
          </a:xfrm>
        </p:spPr>
      </p:pic>
    </p:spTree>
    <p:extLst>
      <p:ext uri="{BB962C8B-B14F-4D97-AF65-F5344CB8AC3E}">
        <p14:creationId xmlns:p14="http://schemas.microsoft.com/office/powerpoint/2010/main" val="382615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79B87-0A76-45CB-A76C-04EFFBEC1770}"/>
              </a:ext>
            </a:extLst>
          </p:cNvPr>
          <p:cNvSpPr>
            <a:spLocks noGrp="1"/>
          </p:cNvSpPr>
          <p:nvPr>
            <p:ph type="title"/>
          </p:nvPr>
        </p:nvSpPr>
        <p:spPr>
          <a:xfrm>
            <a:off x="351692" y="365128"/>
            <a:ext cx="9228406" cy="1325563"/>
          </a:xfrm>
        </p:spPr>
        <p:txBody>
          <a:bodyPr>
            <a:noAutofit/>
          </a:bodyPr>
          <a:lstStyle/>
          <a:p>
            <a:pPr algn="ctr"/>
            <a:r>
              <a:rPr lang="en-US" sz="2400" dirty="0"/>
              <a:t>A lot of undesirable ‘Conocarpus’ trees were planted in some areas but soon enough the planned park space was being encroached upon</a:t>
            </a:r>
          </a:p>
        </p:txBody>
      </p:sp>
      <p:pic>
        <p:nvPicPr>
          <p:cNvPr id="11" name="Content Placeholder 10">
            <a:extLst>
              <a:ext uri="{FF2B5EF4-FFF2-40B4-BE49-F238E27FC236}">
                <a16:creationId xmlns:a16="http://schemas.microsoft.com/office/drawing/2014/main" id="{69813565-8A87-4AAF-ABA3-B8622F66750D}"/>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411970" y="1560319"/>
            <a:ext cx="5082059" cy="5193419"/>
          </a:xfrm>
        </p:spPr>
      </p:pic>
    </p:spTree>
    <p:extLst>
      <p:ext uri="{BB962C8B-B14F-4D97-AF65-F5344CB8AC3E}">
        <p14:creationId xmlns:p14="http://schemas.microsoft.com/office/powerpoint/2010/main" val="3717048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92F78D-3440-47FF-B718-A27738643F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0310" y="3318645"/>
            <a:ext cx="6105379" cy="1628101"/>
          </a:xfrm>
          <a:prstGeom prst="rect">
            <a:avLst/>
          </a:prstGeom>
        </p:spPr>
      </p:pic>
      <p:sp>
        <p:nvSpPr>
          <p:cNvPr id="2" name="Title 1">
            <a:extLst>
              <a:ext uri="{FF2B5EF4-FFF2-40B4-BE49-F238E27FC236}">
                <a16:creationId xmlns:a16="http://schemas.microsoft.com/office/drawing/2014/main" id="{27CF7306-DBD7-4E6D-A44E-40D7A9BA189D}"/>
              </a:ext>
            </a:extLst>
          </p:cNvPr>
          <p:cNvSpPr>
            <a:spLocks noGrp="1"/>
          </p:cNvSpPr>
          <p:nvPr>
            <p:ph type="title"/>
          </p:nvPr>
        </p:nvSpPr>
        <p:spPr>
          <a:xfrm>
            <a:off x="196949" y="-63305"/>
            <a:ext cx="9495692" cy="6921305"/>
          </a:xfrm>
        </p:spPr>
        <p:txBody>
          <a:bodyPr>
            <a:noAutofit/>
          </a:bodyPr>
          <a:lstStyle/>
          <a:p>
            <a:pPr algn="ctr"/>
            <a:r>
              <a:rPr lang="en-US" sz="2400" b="1" dirty="0">
                <a:solidFill>
                  <a:srgbClr val="92D050"/>
                </a:solidFill>
                <a:latin typeface="Aharoni" panose="02010803020104030203" pitchFamily="2" charset="-79"/>
                <a:cs typeface="Aharoni" panose="02010803020104030203" pitchFamily="2" charset="-79"/>
              </a:rPr>
              <a:t>TIME IS RUNNING OUT</a:t>
            </a:r>
            <a:br>
              <a:rPr lang="en-US" sz="3200" b="1" dirty="0">
                <a:solidFill>
                  <a:srgbClr val="FF0000"/>
                </a:solidFill>
              </a:rPr>
            </a:br>
            <a:br>
              <a:rPr lang="en-US" sz="3200" dirty="0">
                <a:solidFill>
                  <a:srgbClr val="FF0000"/>
                </a:solidFill>
              </a:rPr>
            </a:br>
            <a:r>
              <a:rPr lang="en-US" sz="2000" dirty="0"/>
              <a:t>We are all aware of the looming Ecological disaster, the Climate Change and its horrific effects that do not respect geographic boundaries</a:t>
            </a:r>
            <a:br>
              <a:rPr lang="en-US" sz="2000" dirty="0"/>
            </a:br>
            <a:r>
              <a:rPr lang="en-US" sz="2000" dirty="0"/>
              <a:t>We are also well aware of the solutions provided by Nature and well within our reach</a:t>
            </a:r>
            <a:br>
              <a:rPr lang="en-US" sz="2000" dirty="0"/>
            </a:br>
            <a:br>
              <a:rPr lang="en-US" sz="2800" dirty="0"/>
            </a:br>
            <a:r>
              <a:rPr lang="en-US" sz="3200" b="1" dirty="0">
                <a:latin typeface="Aharoni" panose="02010803020104030203" pitchFamily="2" charset="-79"/>
                <a:cs typeface="Aharoni" panose="02010803020104030203" pitchFamily="2" charset="-79"/>
              </a:rPr>
              <a:t>PAKISTAN SHOULD PLAY ITS PART IN THE ECOLOGICAL RESTORATION</a:t>
            </a:r>
            <a:br>
              <a:rPr lang="en-US" sz="3200" b="1" dirty="0">
                <a:latin typeface="Aharoni" panose="02010803020104030203" pitchFamily="2" charset="-79"/>
                <a:cs typeface="Aharoni" panose="02010803020104030203" pitchFamily="2" charset="-79"/>
              </a:rPr>
            </a:br>
            <a:br>
              <a:rPr lang="en-US" sz="3200" b="1" dirty="0">
                <a:solidFill>
                  <a:srgbClr val="FF0000"/>
                </a:solidFill>
                <a:latin typeface="Aharoni" panose="02010803020104030203" pitchFamily="2" charset="-79"/>
                <a:cs typeface="Aharoni" panose="02010803020104030203" pitchFamily="2" charset="-79"/>
              </a:rPr>
            </a:br>
            <a:br>
              <a:rPr lang="en-US" sz="3200" dirty="0"/>
            </a:br>
            <a:r>
              <a:rPr lang="en-US" sz="3600" b="1" dirty="0">
                <a:solidFill>
                  <a:srgbClr val="92D050"/>
                </a:solidFill>
                <a:latin typeface="Aharoni" panose="02010803020104030203" pitchFamily="2" charset="-79"/>
                <a:cs typeface="Aharoni" panose="02010803020104030203" pitchFamily="2" charset="-79"/>
              </a:rPr>
              <a:t>AFFORESTATION</a:t>
            </a:r>
            <a:br>
              <a:rPr lang="en-US" sz="3600" b="1" dirty="0">
                <a:solidFill>
                  <a:schemeClr val="accent6">
                    <a:lumMod val="75000"/>
                  </a:schemeClr>
                </a:solidFill>
                <a:latin typeface="Aharoni" panose="02010803020104030203" pitchFamily="2" charset="-79"/>
                <a:cs typeface="Aharoni" panose="02010803020104030203" pitchFamily="2" charset="-79"/>
              </a:rPr>
            </a:br>
            <a:br>
              <a:rPr lang="en-US" sz="3600" b="1" dirty="0">
                <a:solidFill>
                  <a:schemeClr val="accent6">
                    <a:lumMod val="50000"/>
                  </a:schemeClr>
                </a:solidFill>
                <a:latin typeface="Aharoni" panose="02010803020104030203" pitchFamily="2" charset="-79"/>
                <a:cs typeface="Aharoni" panose="02010803020104030203" pitchFamily="2" charset="-79"/>
              </a:rPr>
            </a:br>
            <a:br>
              <a:rPr lang="en-US" sz="3200" dirty="0">
                <a:solidFill>
                  <a:schemeClr val="accent6">
                    <a:lumMod val="50000"/>
                  </a:schemeClr>
                </a:solidFill>
              </a:rPr>
            </a:br>
            <a:r>
              <a:rPr lang="en-US" sz="2800" dirty="0">
                <a:solidFill>
                  <a:schemeClr val="accent6">
                    <a:lumMod val="50000"/>
                  </a:schemeClr>
                </a:solidFill>
              </a:rPr>
              <a:t>Trees and Urban forests are one of the best ways of capturing the deadly Carbon dioxide and other pollutants. In return the forests clean the air and provide us Oxygen </a:t>
            </a:r>
            <a:endParaRPr lang="en-US" sz="3200" dirty="0">
              <a:solidFill>
                <a:schemeClr val="accent6">
                  <a:lumMod val="50000"/>
                </a:schemeClr>
              </a:solidFill>
            </a:endParaRPr>
          </a:p>
        </p:txBody>
      </p:sp>
    </p:spTree>
    <p:extLst>
      <p:ext uri="{BB962C8B-B14F-4D97-AF65-F5344CB8AC3E}">
        <p14:creationId xmlns:p14="http://schemas.microsoft.com/office/powerpoint/2010/main" val="2604209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FB6D-2B30-4FAF-85AF-2E5A7159AD8C}"/>
              </a:ext>
            </a:extLst>
          </p:cNvPr>
          <p:cNvSpPr>
            <a:spLocks noGrp="1"/>
          </p:cNvSpPr>
          <p:nvPr>
            <p:ph type="title"/>
          </p:nvPr>
        </p:nvSpPr>
        <p:spPr>
          <a:xfrm>
            <a:off x="681037" y="2672862"/>
            <a:ext cx="8543925" cy="4791649"/>
          </a:xfrm>
        </p:spPr>
        <p:txBody>
          <a:bodyPr>
            <a:noAutofit/>
          </a:bodyPr>
          <a:lstStyle/>
          <a:p>
            <a:pPr algn="ctr"/>
            <a:r>
              <a:rPr lang="en-US" sz="2800" b="1" dirty="0"/>
              <a:t>The effects of Densification of Urban centers, Pollution and Environmental degradation on Global health is highly underestimated</a:t>
            </a:r>
            <a:br>
              <a:rPr lang="en-US" sz="3200" dirty="0"/>
            </a:br>
            <a:r>
              <a:rPr lang="en-US" sz="1800" dirty="0"/>
              <a:t>“One in four individuals suffers from mental illnesses or disorders. By  2020, depression will become one of the leading causes of death across the globe.” (Prof. Malik Mubbashir. March, DAWN</a:t>
            </a:r>
            <a:br>
              <a:rPr lang="en-US" sz="1800" dirty="0"/>
            </a:br>
            <a:br>
              <a:rPr lang="en-US" sz="1800" dirty="0"/>
            </a:br>
            <a:r>
              <a:rPr lang="en-US" sz="1800" dirty="0"/>
              <a:t>About the ‘Heat Island Effect’ in Karachi where over a thousand people died when the temperature wet up to 42 degrees Celsius for 6 days in 2015.</a:t>
            </a:r>
            <a:br>
              <a:rPr lang="en-US" sz="1800" dirty="0"/>
            </a:br>
            <a:r>
              <a:rPr lang="en-US" sz="1800" dirty="0"/>
              <a:t>(No Country can ignore the impacts of climate change, May 5</a:t>
            </a:r>
            <a:r>
              <a:rPr lang="en-US" sz="1800" baseline="30000" dirty="0"/>
              <a:t>th</a:t>
            </a:r>
            <a:r>
              <a:rPr lang="en-US" sz="1800" dirty="0"/>
              <a:t>, DAWN}</a:t>
            </a:r>
            <a:endParaRPr lang="en-US" sz="2000" dirty="0"/>
          </a:p>
        </p:txBody>
      </p:sp>
      <p:pic>
        <p:nvPicPr>
          <p:cNvPr id="5" name="Content Placeholder 4">
            <a:extLst>
              <a:ext uri="{FF2B5EF4-FFF2-40B4-BE49-F238E27FC236}">
                <a16:creationId xmlns:a16="http://schemas.microsoft.com/office/drawing/2014/main" id="{901B4B0D-24B9-4612-ADA6-A0B2DC6B8A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7169" y="309983"/>
            <a:ext cx="5431660" cy="3253564"/>
          </a:xfrm>
          <a:prstGeom prst="rect">
            <a:avLst/>
          </a:prstGeom>
          <a:ln>
            <a:noFill/>
          </a:ln>
          <a:effectLst>
            <a:softEdge rad="112500"/>
          </a:effectLst>
        </p:spPr>
      </p:pic>
    </p:spTree>
    <p:extLst>
      <p:ext uri="{BB962C8B-B14F-4D97-AF65-F5344CB8AC3E}">
        <p14:creationId xmlns:p14="http://schemas.microsoft.com/office/powerpoint/2010/main" val="3627776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74888-3F14-4635-9C48-6C4E3C6A79F4}"/>
              </a:ext>
            </a:extLst>
          </p:cNvPr>
          <p:cNvSpPr>
            <a:spLocks noGrp="1"/>
          </p:cNvSpPr>
          <p:nvPr>
            <p:ph type="title"/>
          </p:nvPr>
        </p:nvSpPr>
        <p:spPr>
          <a:xfrm>
            <a:off x="681037" y="337625"/>
            <a:ext cx="8543925" cy="2658793"/>
          </a:xfrm>
        </p:spPr>
        <p:txBody>
          <a:bodyPr>
            <a:noAutofit/>
          </a:bodyPr>
          <a:lstStyle/>
          <a:p>
            <a:pPr algn="ctr"/>
            <a:br>
              <a:rPr lang="en-US" sz="2000" dirty="0"/>
            </a:br>
            <a:br>
              <a:rPr lang="en-US" sz="2800" dirty="0"/>
            </a:br>
            <a:r>
              <a:rPr lang="en-US" sz="2400" dirty="0"/>
              <a:t>There is a talk of a long term-term forest policy in Pakistan, and a  program of ‘Billion Trees’ in the pipe line by the government. This is a good sign but there is an pressing need for </a:t>
            </a:r>
            <a:br>
              <a:rPr lang="en-US" sz="2400" dirty="0"/>
            </a:br>
            <a:br>
              <a:rPr lang="en-US" sz="2800" dirty="0"/>
            </a:br>
            <a:r>
              <a:rPr lang="en-US" sz="3200" dirty="0">
                <a:solidFill>
                  <a:srgbClr val="00B050"/>
                </a:solidFill>
                <a:latin typeface="Aharoni" panose="02010803020104030203" pitchFamily="2" charset="-79"/>
                <a:cs typeface="Aharoni" panose="02010803020104030203" pitchFamily="2" charset="-79"/>
              </a:rPr>
              <a:t>URBAN AFFORESTATION</a:t>
            </a:r>
            <a:br>
              <a:rPr lang="en-US" sz="3200" dirty="0">
                <a:solidFill>
                  <a:srgbClr val="00B050"/>
                </a:solidFill>
                <a:latin typeface="Aharoni" panose="02010803020104030203" pitchFamily="2" charset="-79"/>
                <a:cs typeface="Aharoni" panose="02010803020104030203" pitchFamily="2" charset="-79"/>
              </a:rPr>
            </a:br>
            <a:br>
              <a:rPr lang="en-US" sz="3200" dirty="0"/>
            </a:br>
            <a:r>
              <a:rPr lang="en-US" sz="2400" b="1" dirty="0"/>
              <a:t>Gutter Baghicha presents a unique opportunity in the GREENING OF KARACHI and to create a first mega </a:t>
            </a:r>
            <a:br>
              <a:rPr lang="en-US" sz="2400" b="1" dirty="0"/>
            </a:br>
            <a:r>
              <a:rPr lang="en-US" sz="2400" b="1" dirty="0"/>
              <a:t>Eco Park and Botanical Garden </a:t>
            </a:r>
            <a:endParaRPr lang="en-US" sz="3200" b="1" dirty="0"/>
          </a:p>
        </p:txBody>
      </p:sp>
      <p:pic>
        <p:nvPicPr>
          <p:cNvPr id="4" name="Picture 3">
            <a:extLst>
              <a:ext uri="{FF2B5EF4-FFF2-40B4-BE49-F238E27FC236}">
                <a16:creationId xmlns:a16="http://schemas.microsoft.com/office/drawing/2014/main" id="{E1D59286-E690-40C0-ABC2-0159F522B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0960" y="3676119"/>
            <a:ext cx="4484077" cy="2987516"/>
          </a:xfrm>
          <a:prstGeom prst="rect">
            <a:avLst/>
          </a:prstGeom>
        </p:spPr>
      </p:pic>
      <p:sp>
        <p:nvSpPr>
          <p:cNvPr id="3" name="TextBox 2">
            <a:extLst>
              <a:ext uri="{FF2B5EF4-FFF2-40B4-BE49-F238E27FC236}">
                <a16:creationId xmlns:a16="http://schemas.microsoft.com/office/drawing/2014/main" id="{FFC87AE0-74D0-4418-8194-0650522AAF35}"/>
              </a:ext>
            </a:extLst>
          </p:cNvPr>
          <p:cNvSpPr txBox="1"/>
          <p:nvPr/>
        </p:nvSpPr>
        <p:spPr>
          <a:xfrm>
            <a:off x="4009292" y="3826412"/>
            <a:ext cx="2658794" cy="369332"/>
          </a:xfrm>
          <a:prstGeom prst="rect">
            <a:avLst/>
          </a:prstGeom>
          <a:noFill/>
        </p:spPr>
        <p:txBody>
          <a:bodyPr wrap="square" rtlCol="0">
            <a:spAutoFit/>
          </a:bodyPr>
          <a:lstStyle/>
          <a:p>
            <a:r>
              <a:rPr lang="en-US" dirty="0">
                <a:solidFill>
                  <a:schemeClr val="bg1"/>
                </a:solidFill>
              </a:rPr>
              <a:t>A sample Green city</a:t>
            </a:r>
          </a:p>
        </p:txBody>
      </p:sp>
    </p:spTree>
    <p:extLst>
      <p:ext uri="{BB962C8B-B14F-4D97-AF65-F5344CB8AC3E}">
        <p14:creationId xmlns:p14="http://schemas.microsoft.com/office/powerpoint/2010/main" val="1922199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6D5D1-2640-4AF7-9E10-D15279923464}"/>
              </a:ext>
            </a:extLst>
          </p:cNvPr>
          <p:cNvSpPr>
            <a:spLocks noGrp="1"/>
          </p:cNvSpPr>
          <p:nvPr>
            <p:ph idx="1"/>
          </p:nvPr>
        </p:nvSpPr>
        <p:spPr>
          <a:xfrm>
            <a:off x="0" y="337625"/>
            <a:ext cx="9906000" cy="801858"/>
          </a:xfrm>
        </p:spPr>
        <p:txBody>
          <a:bodyPr>
            <a:normAutofit fontScale="92500" lnSpcReduction="10000"/>
          </a:bodyPr>
          <a:lstStyle/>
          <a:p>
            <a:pPr algn="ctr">
              <a:buNone/>
            </a:pPr>
            <a:r>
              <a:rPr lang="en-US" sz="2000" dirty="0"/>
              <a:t>One can still see a large portion of Baghicha, which is the most fertile land in Karachi. It still has a great potential for the recreation starved citizens of Karachi, if we can save it from further abuse and degradation</a:t>
            </a:r>
          </a:p>
        </p:txBody>
      </p:sp>
      <p:pic>
        <p:nvPicPr>
          <p:cNvPr id="4" name="Picture 3">
            <a:extLst>
              <a:ext uri="{FF2B5EF4-FFF2-40B4-BE49-F238E27FC236}">
                <a16:creationId xmlns:a16="http://schemas.microsoft.com/office/drawing/2014/main" id="{86E25B05-5161-406C-8C75-A0D9A8D40295}"/>
              </a:ext>
            </a:extLst>
          </p:cNvPr>
          <p:cNvPicPr>
            <a:picLocks noChangeAspect="1"/>
          </p:cNvPicPr>
          <p:nvPr/>
        </p:nvPicPr>
        <p:blipFill rotWithShape="1">
          <a:blip r:embed="rId2">
            <a:extLst>
              <a:ext uri="{28A0092B-C50C-407E-A947-70E740481C1C}">
                <a14:useLocalDpi xmlns:a14="http://schemas.microsoft.com/office/drawing/2010/main" val="0"/>
              </a:ext>
            </a:extLst>
          </a:blip>
          <a:srcRect l="961" t="6155" r="695" b="1743"/>
          <a:stretch/>
        </p:blipFill>
        <p:spPr>
          <a:xfrm>
            <a:off x="929640" y="1316916"/>
            <a:ext cx="8046720" cy="5328876"/>
          </a:xfrm>
          <a:prstGeom prst="rect">
            <a:avLst/>
          </a:prstGeom>
        </p:spPr>
      </p:pic>
    </p:spTree>
    <p:extLst>
      <p:ext uri="{BB962C8B-B14F-4D97-AF65-F5344CB8AC3E}">
        <p14:creationId xmlns:p14="http://schemas.microsoft.com/office/powerpoint/2010/main" val="3977264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722F1-F029-47A2-AEE4-77D7B9B3CFEF}"/>
              </a:ext>
            </a:extLst>
          </p:cNvPr>
          <p:cNvSpPr>
            <a:spLocks noGrp="1"/>
          </p:cNvSpPr>
          <p:nvPr>
            <p:ph type="title"/>
          </p:nvPr>
        </p:nvSpPr>
        <p:spPr>
          <a:xfrm>
            <a:off x="0" y="0"/>
            <a:ext cx="9906000" cy="1325563"/>
          </a:xfrm>
        </p:spPr>
        <p:txBody>
          <a:bodyPr>
            <a:noAutofit/>
          </a:bodyPr>
          <a:lstStyle/>
          <a:p>
            <a:pPr algn="ctr"/>
            <a:r>
              <a:rPr lang="en-US" sz="2000" dirty="0"/>
              <a:t>It is proposed by Shehri to cordon off and ‘lock’ what is left of the Gutter Baghicha to save it from further encroachment</a:t>
            </a:r>
            <a:br>
              <a:rPr lang="en-US" sz="2400" dirty="0"/>
            </a:br>
            <a:r>
              <a:rPr lang="en-US" sz="2400" b="1" dirty="0">
                <a:solidFill>
                  <a:schemeClr val="accent6">
                    <a:lumMod val="75000"/>
                  </a:schemeClr>
                </a:solidFill>
              </a:rPr>
              <a:t>“KARACHI ECO PARK and BOTANICAL GARDENS”</a:t>
            </a:r>
          </a:p>
        </p:txBody>
      </p:sp>
      <p:pic>
        <p:nvPicPr>
          <p:cNvPr id="11" name="Content Placeholder 10">
            <a:extLst>
              <a:ext uri="{FF2B5EF4-FFF2-40B4-BE49-F238E27FC236}">
                <a16:creationId xmlns:a16="http://schemas.microsoft.com/office/drawing/2014/main" id="{AF3491E9-1C70-4227-BFC9-AB61CC27675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9746" t="9772"/>
          <a:stretch/>
        </p:blipFill>
        <p:spPr>
          <a:xfrm>
            <a:off x="1521603" y="1325563"/>
            <a:ext cx="6862794" cy="4851400"/>
          </a:xfrm>
        </p:spPr>
      </p:pic>
    </p:spTree>
    <p:extLst>
      <p:ext uri="{BB962C8B-B14F-4D97-AF65-F5344CB8AC3E}">
        <p14:creationId xmlns:p14="http://schemas.microsoft.com/office/powerpoint/2010/main" val="284513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943" y="3291209"/>
            <a:ext cx="8702114" cy="3081456"/>
          </a:xfrm>
        </p:spPr>
        <p:txBody>
          <a:bodyPr>
            <a:noAutofit/>
          </a:bodyPr>
          <a:lstStyle/>
          <a:p>
            <a:pPr algn="ctr"/>
            <a:r>
              <a:rPr lang="en-US" sz="2400" dirty="0"/>
              <a:t>Since the last </a:t>
            </a:r>
            <a:r>
              <a:rPr lang="en-US" sz="2400" b="1" dirty="0"/>
              <a:t>two decades </a:t>
            </a:r>
            <a:r>
              <a:rPr lang="en-US" sz="2400" dirty="0"/>
              <a:t>SHEHRI (Karachi based an NGO) has been trying to save this vital public space from encroachment and destruction and develop it for its citizens and posterity</a:t>
            </a:r>
          </a:p>
        </p:txBody>
      </p:sp>
      <p:pic>
        <p:nvPicPr>
          <p:cNvPr id="5" name="Picture 4">
            <a:extLst>
              <a:ext uri="{FF2B5EF4-FFF2-40B4-BE49-F238E27FC236}">
                <a16:creationId xmlns:a16="http://schemas.microsoft.com/office/drawing/2014/main" id="{9999A06D-07F0-4927-AF4E-1B75F3BB8D3A}"/>
              </a:ext>
            </a:extLst>
          </p:cNvPr>
          <p:cNvPicPr>
            <a:picLocks noChangeAspect="1"/>
          </p:cNvPicPr>
          <p:nvPr/>
        </p:nvPicPr>
        <p:blipFill rotWithShape="1">
          <a:blip r:embed="rId2">
            <a:extLst>
              <a:ext uri="{28A0092B-C50C-407E-A947-70E740481C1C}">
                <a14:useLocalDpi xmlns:a14="http://schemas.microsoft.com/office/drawing/2010/main" val="0"/>
              </a:ext>
            </a:extLst>
          </a:blip>
          <a:srcRect l="25288" r="27404"/>
          <a:stretch/>
        </p:blipFill>
        <p:spPr>
          <a:xfrm>
            <a:off x="4142294" y="233985"/>
            <a:ext cx="1621412" cy="257053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21856-5495-4460-A874-EAD40C6F61F1}"/>
              </a:ext>
            </a:extLst>
          </p:cNvPr>
          <p:cNvSpPr>
            <a:spLocks noGrp="1"/>
          </p:cNvSpPr>
          <p:nvPr>
            <p:ph type="title"/>
          </p:nvPr>
        </p:nvSpPr>
        <p:spPr>
          <a:xfrm>
            <a:off x="681037" y="816885"/>
            <a:ext cx="8543925" cy="6041115"/>
          </a:xfrm>
        </p:spPr>
        <p:txBody>
          <a:bodyPr>
            <a:noAutofit/>
          </a:bodyPr>
          <a:lstStyle/>
          <a:p>
            <a:pPr algn="ctr"/>
            <a:r>
              <a:rPr lang="en-US" sz="2400" dirty="0"/>
              <a:t>Gutter Baghicha can be turned into a beautiful </a:t>
            </a:r>
            <a:r>
              <a:rPr lang="en-US" sz="2400" b="1" dirty="0"/>
              <a:t>Nature reserve </a:t>
            </a:r>
            <a:r>
              <a:rPr lang="en-US" sz="2400" dirty="0"/>
              <a:t>with design interventions and extensive Greening </a:t>
            </a:r>
            <a:br>
              <a:rPr lang="en-US" sz="2400" dirty="0"/>
            </a:br>
            <a:br>
              <a:rPr lang="en-US" sz="2400" dirty="0"/>
            </a:br>
            <a:r>
              <a:rPr lang="en-US" sz="2400" dirty="0"/>
              <a:t>KARACHI ECO PARK and BOTANIOCAL GARDENS can start              </a:t>
            </a:r>
            <a:r>
              <a:rPr lang="en-US" sz="2400" b="1" dirty="0"/>
              <a:t>ECO-TOURISM</a:t>
            </a:r>
            <a:r>
              <a:rPr lang="en-US" sz="2400" dirty="0"/>
              <a:t>. It will serve both</a:t>
            </a:r>
            <a:r>
              <a:rPr lang="en-US" sz="2400" b="1" dirty="0"/>
              <a:t> Recreational </a:t>
            </a:r>
            <a:r>
              <a:rPr lang="en-US" sz="2400" dirty="0"/>
              <a:t>and </a:t>
            </a:r>
            <a:r>
              <a:rPr lang="en-US" sz="2400" b="1" dirty="0"/>
              <a:t>Educational</a:t>
            </a:r>
            <a:r>
              <a:rPr lang="en-US" sz="2400" dirty="0"/>
              <a:t> purposes. It can be made </a:t>
            </a:r>
            <a:r>
              <a:rPr lang="en-US" sz="2400" b="1" dirty="0"/>
              <a:t>Self-Sufficient </a:t>
            </a:r>
            <a:r>
              <a:rPr lang="en-US" sz="2400" dirty="0"/>
              <a:t>by generating its own revenues from </a:t>
            </a:r>
            <a:r>
              <a:rPr lang="en-US" sz="2400" b="1" dirty="0"/>
              <a:t>Fruit and Vegetable farming</a:t>
            </a:r>
            <a:br>
              <a:rPr lang="en-US" sz="2400" dirty="0"/>
            </a:br>
            <a:br>
              <a:rPr lang="en-US" sz="2400" dirty="0"/>
            </a:br>
            <a:r>
              <a:rPr lang="en-US" sz="2400" dirty="0"/>
              <a:t>This can be a real gift for the people of Karachi, especially for the bastis and neighborhoods of the Baghicha who live in unhygienic and pollution laden environment. People living in Lyari and all the adjacent areas – they have no recreation facilities and they live with a sense of deprivation. Imagine what a peaceful green park in their midst would do for their psyche, health and law and order </a:t>
            </a:r>
            <a:br>
              <a:rPr lang="en-US" sz="2400" dirty="0"/>
            </a:br>
            <a:br>
              <a:rPr lang="en-US" sz="2400" dirty="0"/>
            </a:br>
            <a:endParaRPr lang="en-US" sz="2400" dirty="0"/>
          </a:p>
        </p:txBody>
      </p:sp>
    </p:spTree>
    <p:extLst>
      <p:ext uri="{BB962C8B-B14F-4D97-AF65-F5344CB8AC3E}">
        <p14:creationId xmlns:p14="http://schemas.microsoft.com/office/powerpoint/2010/main" val="3245337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C9D1FD6-21C4-4E37-8477-767EE349BB4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3249" b="4157"/>
          <a:stretch/>
        </p:blipFill>
        <p:spPr>
          <a:xfrm>
            <a:off x="1152356" y="481874"/>
            <a:ext cx="7583071" cy="6376126"/>
          </a:xfrm>
        </p:spPr>
      </p:pic>
      <p:sp>
        <p:nvSpPr>
          <p:cNvPr id="2" name="TextBox 1">
            <a:extLst>
              <a:ext uri="{FF2B5EF4-FFF2-40B4-BE49-F238E27FC236}">
                <a16:creationId xmlns:a16="http://schemas.microsoft.com/office/drawing/2014/main" id="{BF9575B4-5F43-4193-8EB0-74AC369FD753}"/>
              </a:ext>
            </a:extLst>
          </p:cNvPr>
          <p:cNvSpPr txBox="1"/>
          <p:nvPr/>
        </p:nvSpPr>
        <p:spPr>
          <a:xfrm>
            <a:off x="899140" y="112541"/>
            <a:ext cx="8107720" cy="369332"/>
          </a:xfrm>
          <a:prstGeom prst="rect">
            <a:avLst/>
          </a:prstGeom>
          <a:noFill/>
        </p:spPr>
        <p:txBody>
          <a:bodyPr wrap="square" rtlCol="0">
            <a:spAutoFit/>
          </a:bodyPr>
          <a:lstStyle/>
          <a:p>
            <a:pPr algn="ctr"/>
            <a:r>
              <a:rPr lang="en-US" dirty="0"/>
              <a:t>A preliminary Concept Plan was created by DAZDESIGN Consultants in January 2019</a:t>
            </a:r>
          </a:p>
        </p:txBody>
      </p:sp>
    </p:spTree>
    <p:extLst>
      <p:ext uri="{BB962C8B-B14F-4D97-AF65-F5344CB8AC3E}">
        <p14:creationId xmlns:p14="http://schemas.microsoft.com/office/powerpoint/2010/main" val="1007447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528EAA8-4FA8-4C23-9674-4707B595EFE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34" b="1533"/>
          <a:stretch/>
        </p:blipFill>
        <p:spPr>
          <a:xfrm>
            <a:off x="1350498" y="-1"/>
            <a:ext cx="7550907" cy="6858001"/>
          </a:xfrm>
        </p:spPr>
      </p:pic>
    </p:spTree>
    <p:extLst>
      <p:ext uri="{BB962C8B-B14F-4D97-AF65-F5344CB8AC3E}">
        <p14:creationId xmlns:p14="http://schemas.microsoft.com/office/powerpoint/2010/main" val="2761637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D644CDC-D30D-4751-A95D-2A0BFACF92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331" y="151227"/>
            <a:ext cx="9535337" cy="6555545"/>
          </a:xfrm>
        </p:spPr>
      </p:pic>
      <p:sp>
        <p:nvSpPr>
          <p:cNvPr id="2" name="TextBox 1">
            <a:extLst>
              <a:ext uri="{FF2B5EF4-FFF2-40B4-BE49-F238E27FC236}">
                <a16:creationId xmlns:a16="http://schemas.microsoft.com/office/drawing/2014/main" id="{2A95DE3C-AC61-4723-B531-34C70738841D}"/>
              </a:ext>
            </a:extLst>
          </p:cNvPr>
          <p:cNvSpPr txBox="1"/>
          <p:nvPr/>
        </p:nvSpPr>
        <p:spPr>
          <a:xfrm>
            <a:off x="7132320" y="872197"/>
            <a:ext cx="2427849" cy="338554"/>
          </a:xfrm>
          <a:prstGeom prst="rect">
            <a:avLst/>
          </a:prstGeom>
          <a:noFill/>
        </p:spPr>
        <p:txBody>
          <a:bodyPr wrap="square" rtlCol="0">
            <a:spAutoFit/>
          </a:bodyPr>
          <a:lstStyle/>
          <a:p>
            <a:r>
              <a:rPr lang="en-US" sz="1600" b="1" dirty="0"/>
              <a:t>MANAGEMENT</a:t>
            </a:r>
          </a:p>
        </p:txBody>
      </p:sp>
    </p:spTree>
    <p:extLst>
      <p:ext uri="{BB962C8B-B14F-4D97-AF65-F5344CB8AC3E}">
        <p14:creationId xmlns:p14="http://schemas.microsoft.com/office/powerpoint/2010/main" val="2795277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4F1F8DE-47AD-4315-8353-CC83A2B801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2974" y="410857"/>
            <a:ext cx="8780051" cy="6036286"/>
          </a:xfrm>
        </p:spPr>
      </p:pic>
    </p:spTree>
    <p:extLst>
      <p:ext uri="{BB962C8B-B14F-4D97-AF65-F5344CB8AC3E}">
        <p14:creationId xmlns:p14="http://schemas.microsoft.com/office/powerpoint/2010/main" val="4173438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03F3940-6657-4B24-8927-BBF33CCF42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896612" cy="6803921"/>
          </a:xfrm>
        </p:spPr>
      </p:pic>
    </p:spTree>
    <p:extLst>
      <p:ext uri="{BB962C8B-B14F-4D97-AF65-F5344CB8AC3E}">
        <p14:creationId xmlns:p14="http://schemas.microsoft.com/office/powerpoint/2010/main" val="1427520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5708-D668-43D5-BEF6-E63571582D95}"/>
              </a:ext>
            </a:extLst>
          </p:cNvPr>
          <p:cNvSpPr>
            <a:spLocks noGrp="1"/>
          </p:cNvSpPr>
          <p:nvPr>
            <p:ph type="title"/>
          </p:nvPr>
        </p:nvSpPr>
        <p:spPr>
          <a:xfrm>
            <a:off x="267286" y="200526"/>
            <a:ext cx="9383151" cy="6673516"/>
          </a:xfrm>
        </p:spPr>
        <p:txBody>
          <a:bodyPr>
            <a:noAutofit/>
          </a:bodyPr>
          <a:lstStyle/>
          <a:p>
            <a:pPr algn="ctr"/>
            <a:r>
              <a:rPr lang="en-US" sz="2800" b="1" dirty="0">
                <a:solidFill>
                  <a:schemeClr val="accent6">
                    <a:lumMod val="50000"/>
                  </a:schemeClr>
                </a:solidFill>
                <a:latin typeface="Aharoni" panose="02010803020104030203" pitchFamily="2" charset="-79"/>
                <a:cs typeface="Aharoni" panose="02010803020104030203" pitchFamily="2" charset="-79"/>
              </a:rPr>
              <a:t>DESIGN PHILISOPHY</a:t>
            </a:r>
            <a:br>
              <a:rPr lang="en-US" sz="2300" b="1" dirty="0"/>
            </a:br>
            <a:br>
              <a:rPr lang="en-US" sz="2300" dirty="0"/>
            </a:br>
            <a:r>
              <a:rPr lang="en-US" sz="2300" dirty="0"/>
              <a:t>It is proposed that </a:t>
            </a:r>
            <a:r>
              <a:rPr lang="en-US" sz="2300" b="1" dirty="0"/>
              <a:t>DESIGN</a:t>
            </a:r>
            <a:r>
              <a:rPr lang="en-US" sz="2300" dirty="0"/>
              <a:t> interventions follow an overarching principle of Environmental and Eco Friendly materials and Technologies</a:t>
            </a:r>
            <a:br>
              <a:rPr lang="en-US" sz="2300" dirty="0"/>
            </a:br>
            <a:br>
              <a:rPr lang="en-US" sz="2300" b="1" dirty="0"/>
            </a:br>
            <a:r>
              <a:rPr lang="en-US" sz="2300" b="1" dirty="0"/>
              <a:t>ENERGY </a:t>
            </a:r>
            <a:r>
              <a:rPr lang="en-US" sz="2300" dirty="0"/>
              <a:t>requirements should be met by non-grid, renewable energy solutions like Solar or Wind or alternative solutions</a:t>
            </a:r>
            <a:br>
              <a:rPr lang="en-US" sz="2300" dirty="0"/>
            </a:br>
            <a:br>
              <a:rPr lang="en-US" sz="2300" dirty="0"/>
            </a:br>
            <a:r>
              <a:rPr lang="en-US" sz="2300" b="1" dirty="0"/>
              <a:t>WATER</a:t>
            </a:r>
            <a:r>
              <a:rPr lang="en-US" sz="2300" dirty="0"/>
              <a:t> requirements will be fulfilled by Sewerage Treatment plants products, artificial Wetland and ground water pumping </a:t>
            </a:r>
            <a:br>
              <a:rPr lang="en-US" sz="2300" dirty="0"/>
            </a:br>
            <a:br>
              <a:rPr lang="en-US" sz="2300" dirty="0"/>
            </a:br>
            <a:r>
              <a:rPr lang="en-US" sz="2300" dirty="0"/>
              <a:t>For </a:t>
            </a:r>
            <a:r>
              <a:rPr lang="en-US" sz="2300" b="1" dirty="0"/>
              <a:t>CONSTRUCTION</a:t>
            </a:r>
            <a:r>
              <a:rPr lang="en-US" sz="2300" dirty="0"/>
              <a:t> unconventional technologies and materials will be introduced</a:t>
            </a:r>
            <a:br>
              <a:rPr lang="en-US" sz="2300" dirty="0"/>
            </a:br>
            <a:br>
              <a:rPr lang="en-US" sz="2300" dirty="0"/>
            </a:br>
            <a:r>
              <a:rPr lang="en-US" sz="2300" b="1" dirty="0"/>
              <a:t>LOCAL COMMUNITIES </a:t>
            </a:r>
            <a:r>
              <a:rPr lang="en-US" sz="2300" dirty="0"/>
              <a:t>especially the females will be offered employment opportunities for building programs with waste products, plastic bottles and household refuse</a:t>
            </a:r>
            <a:br>
              <a:rPr lang="en-US" sz="2300" dirty="0"/>
            </a:br>
            <a:br>
              <a:rPr lang="en-US" sz="2300" dirty="0"/>
            </a:br>
            <a:r>
              <a:rPr lang="en-US" sz="2300" dirty="0"/>
              <a:t>REDUCE-REUSE-RECYCLE</a:t>
            </a:r>
          </a:p>
        </p:txBody>
      </p:sp>
    </p:spTree>
    <p:extLst>
      <p:ext uri="{BB962C8B-B14F-4D97-AF65-F5344CB8AC3E}">
        <p14:creationId xmlns:p14="http://schemas.microsoft.com/office/powerpoint/2010/main" val="3228098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5055991-A4E3-4EED-A6EC-24F5AF293C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958" y="0"/>
            <a:ext cx="9340082" cy="5082270"/>
          </a:xfrm>
        </p:spPr>
      </p:pic>
      <p:sp>
        <p:nvSpPr>
          <p:cNvPr id="2" name="Title 1">
            <a:extLst>
              <a:ext uri="{FF2B5EF4-FFF2-40B4-BE49-F238E27FC236}">
                <a16:creationId xmlns:a16="http://schemas.microsoft.com/office/drawing/2014/main" id="{58180283-511A-41E4-9D77-9444A7927B05}"/>
              </a:ext>
            </a:extLst>
          </p:cNvPr>
          <p:cNvSpPr>
            <a:spLocks noGrp="1"/>
          </p:cNvSpPr>
          <p:nvPr>
            <p:ph type="title"/>
          </p:nvPr>
        </p:nvSpPr>
        <p:spPr>
          <a:xfrm>
            <a:off x="282957" y="158577"/>
            <a:ext cx="8821984" cy="910567"/>
          </a:xfrm>
        </p:spPr>
        <p:txBody>
          <a:bodyPr>
            <a:noAutofit/>
          </a:bodyPr>
          <a:lstStyle/>
          <a:p>
            <a:pPr algn="r"/>
            <a:r>
              <a:rPr lang="en-US" sz="1800" dirty="0"/>
              <a:t>BOUNDARY WALL and possibly a RING ROAD with green belts should become the first priority</a:t>
            </a:r>
          </a:p>
        </p:txBody>
      </p:sp>
      <p:sp>
        <p:nvSpPr>
          <p:cNvPr id="3" name="Rectangle 2">
            <a:extLst>
              <a:ext uri="{FF2B5EF4-FFF2-40B4-BE49-F238E27FC236}">
                <a16:creationId xmlns:a16="http://schemas.microsoft.com/office/drawing/2014/main" id="{C66603E5-8733-4864-BEF4-EF0308824448}"/>
              </a:ext>
            </a:extLst>
          </p:cNvPr>
          <p:cNvSpPr/>
          <p:nvPr/>
        </p:nvSpPr>
        <p:spPr>
          <a:xfrm>
            <a:off x="282959" y="4960950"/>
            <a:ext cx="9340081" cy="1569660"/>
          </a:xfrm>
          <a:prstGeom prst="rect">
            <a:avLst/>
          </a:prstGeom>
        </p:spPr>
        <p:txBody>
          <a:bodyPr wrap="square">
            <a:spAutoFit/>
          </a:bodyPr>
          <a:lstStyle/>
          <a:p>
            <a:pPr algn="ctr"/>
            <a:r>
              <a:rPr lang="en-US" sz="2400" dirty="0"/>
              <a:t> A concrete and steel boundary wall (6 Kilometers long) has very high Carbon footprints, the cost of which is calculated at approximately 150 Million Rupees. This can be built with Green technologies and materials like HEMPCRETE and Bamboo and can bring down the cost to less than ¼</a:t>
            </a:r>
          </a:p>
        </p:txBody>
      </p:sp>
    </p:spTree>
    <p:extLst>
      <p:ext uri="{BB962C8B-B14F-4D97-AF65-F5344CB8AC3E}">
        <p14:creationId xmlns:p14="http://schemas.microsoft.com/office/powerpoint/2010/main" val="467792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54AEA-BCB2-40E1-B415-D96A4F0CD2E7}"/>
              </a:ext>
            </a:extLst>
          </p:cNvPr>
          <p:cNvSpPr>
            <a:spLocks noGrp="1"/>
          </p:cNvSpPr>
          <p:nvPr>
            <p:ph type="title"/>
          </p:nvPr>
        </p:nvSpPr>
        <p:spPr>
          <a:xfrm>
            <a:off x="681037" y="206530"/>
            <a:ext cx="8543925" cy="1325563"/>
          </a:xfrm>
        </p:spPr>
        <p:txBody>
          <a:bodyPr>
            <a:normAutofit/>
          </a:bodyPr>
          <a:lstStyle/>
          <a:p>
            <a:pPr algn="ctr"/>
            <a:r>
              <a:rPr lang="en-US" sz="2400" b="1" dirty="0"/>
              <a:t>Some snap shots of existing Gutter Baghicha</a:t>
            </a:r>
            <a:br>
              <a:rPr lang="en-US" sz="2400" dirty="0"/>
            </a:br>
            <a:br>
              <a:rPr lang="en-US" sz="2400" dirty="0"/>
            </a:br>
            <a:r>
              <a:rPr lang="en-US" sz="2400" dirty="0"/>
              <a:t>There is still a lot of land that can be turned into lush green Garden</a:t>
            </a:r>
          </a:p>
        </p:txBody>
      </p:sp>
      <p:pic>
        <p:nvPicPr>
          <p:cNvPr id="5" name="Content Placeholder 4">
            <a:extLst>
              <a:ext uri="{FF2B5EF4-FFF2-40B4-BE49-F238E27FC236}">
                <a16:creationId xmlns:a16="http://schemas.microsoft.com/office/drawing/2014/main" id="{D87B390F-77D0-46D6-89A4-8E746B9719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911" y="1532093"/>
            <a:ext cx="8822178" cy="4960779"/>
          </a:xfrm>
        </p:spPr>
      </p:pic>
    </p:spTree>
    <p:extLst>
      <p:ext uri="{BB962C8B-B14F-4D97-AF65-F5344CB8AC3E}">
        <p14:creationId xmlns:p14="http://schemas.microsoft.com/office/powerpoint/2010/main" val="4276499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9BE15-8A15-467C-AB46-96C71E387CC2}"/>
              </a:ext>
            </a:extLst>
          </p:cNvPr>
          <p:cNvSpPr>
            <a:spLocks noGrp="1"/>
          </p:cNvSpPr>
          <p:nvPr>
            <p:ph type="title"/>
          </p:nvPr>
        </p:nvSpPr>
        <p:spPr>
          <a:xfrm>
            <a:off x="681037" y="500062"/>
            <a:ext cx="8543925" cy="1325563"/>
          </a:xfrm>
        </p:spPr>
        <p:txBody>
          <a:bodyPr>
            <a:noAutofit/>
          </a:bodyPr>
          <a:lstStyle/>
          <a:p>
            <a:pPr algn="ctr"/>
            <a:r>
              <a:rPr lang="en-US" sz="2400" dirty="0"/>
              <a:t>The encroaching graveyards that disregard housing boundaries have to be organized</a:t>
            </a:r>
          </a:p>
        </p:txBody>
      </p:sp>
      <p:pic>
        <p:nvPicPr>
          <p:cNvPr id="9" name="Content Placeholder 8">
            <a:extLst>
              <a:ext uri="{FF2B5EF4-FFF2-40B4-BE49-F238E27FC236}">
                <a16:creationId xmlns:a16="http://schemas.microsoft.com/office/drawing/2014/main" id="{1BEF14F3-7C40-4ABC-ACA2-EF13750DF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247" y="1628677"/>
            <a:ext cx="8949503" cy="5032375"/>
          </a:xfrm>
        </p:spPr>
      </p:pic>
    </p:spTree>
    <p:extLst>
      <p:ext uri="{BB962C8B-B14F-4D97-AF65-F5344CB8AC3E}">
        <p14:creationId xmlns:p14="http://schemas.microsoft.com/office/powerpoint/2010/main" val="2567261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BF11E-B0A3-494E-BE8E-ABA1F492BD7A}"/>
              </a:ext>
            </a:extLst>
          </p:cNvPr>
          <p:cNvSpPr>
            <a:spLocks noGrp="1"/>
          </p:cNvSpPr>
          <p:nvPr>
            <p:ph type="title"/>
          </p:nvPr>
        </p:nvSpPr>
        <p:spPr>
          <a:xfrm>
            <a:off x="196949" y="373452"/>
            <a:ext cx="9910190" cy="1325563"/>
          </a:xfrm>
        </p:spPr>
        <p:txBody>
          <a:bodyPr>
            <a:normAutofit/>
          </a:bodyPr>
          <a:lstStyle/>
          <a:p>
            <a:r>
              <a:rPr lang="en-US" sz="2400" dirty="0"/>
              <a:t>Some existing materials can be salvaged and used in the new Design scheme </a:t>
            </a:r>
          </a:p>
        </p:txBody>
      </p:sp>
      <p:pic>
        <p:nvPicPr>
          <p:cNvPr id="5" name="Content Placeholder 4">
            <a:extLst>
              <a:ext uri="{FF2B5EF4-FFF2-40B4-BE49-F238E27FC236}">
                <a16:creationId xmlns:a16="http://schemas.microsoft.com/office/drawing/2014/main" id="{67ECCCDD-948F-40A6-8880-5C46A5DC2D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235" y="1362661"/>
            <a:ext cx="8883529" cy="4995277"/>
          </a:xfrm>
        </p:spPr>
      </p:pic>
    </p:spTree>
    <p:extLst>
      <p:ext uri="{BB962C8B-B14F-4D97-AF65-F5344CB8AC3E}">
        <p14:creationId xmlns:p14="http://schemas.microsoft.com/office/powerpoint/2010/main" val="3631853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DA314-40EC-4CEA-8275-4AA56A540E1E}"/>
              </a:ext>
            </a:extLst>
          </p:cNvPr>
          <p:cNvSpPr>
            <a:spLocks noGrp="1"/>
          </p:cNvSpPr>
          <p:nvPr>
            <p:ph type="title"/>
          </p:nvPr>
        </p:nvSpPr>
        <p:spPr>
          <a:xfrm>
            <a:off x="1175825" y="485995"/>
            <a:ext cx="9768840" cy="1325563"/>
          </a:xfrm>
        </p:spPr>
        <p:txBody>
          <a:bodyPr>
            <a:normAutofit/>
          </a:bodyPr>
          <a:lstStyle/>
          <a:p>
            <a:r>
              <a:rPr lang="en-US" sz="2400" dirty="0"/>
              <a:t>Huge mounds of garbage will have to removed to clean up</a:t>
            </a:r>
          </a:p>
        </p:txBody>
      </p:sp>
      <p:pic>
        <p:nvPicPr>
          <p:cNvPr id="5" name="Content Placeholder 4">
            <a:extLst>
              <a:ext uri="{FF2B5EF4-FFF2-40B4-BE49-F238E27FC236}">
                <a16:creationId xmlns:a16="http://schemas.microsoft.com/office/drawing/2014/main" id="{8549FFBD-9501-4080-8804-D81735C68C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0237" y="1488000"/>
            <a:ext cx="8949503" cy="5032375"/>
          </a:xfrm>
        </p:spPr>
      </p:pic>
    </p:spTree>
    <p:extLst>
      <p:ext uri="{BB962C8B-B14F-4D97-AF65-F5344CB8AC3E}">
        <p14:creationId xmlns:p14="http://schemas.microsoft.com/office/powerpoint/2010/main" val="840858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0DE2-0A21-42ED-B40F-3D6BBFF74542}"/>
              </a:ext>
            </a:extLst>
          </p:cNvPr>
          <p:cNvSpPr>
            <a:spLocks noGrp="1"/>
          </p:cNvSpPr>
          <p:nvPr>
            <p:ph type="title"/>
          </p:nvPr>
        </p:nvSpPr>
        <p:spPr>
          <a:xfrm>
            <a:off x="681037" y="500062"/>
            <a:ext cx="8543925" cy="1325563"/>
          </a:xfrm>
        </p:spPr>
        <p:txBody>
          <a:bodyPr>
            <a:noAutofit/>
          </a:bodyPr>
          <a:lstStyle/>
          <a:p>
            <a:pPr algn="ctr"/>
            <a:r>
              <a:rPr lang="en-US" sz="2400" dirty="0"/>
              <a:t>The first Sewage treatment plant of Karachi which is laying barren can be rejuvenated and made functional</a:t>
            </a:r>
          </a:p>
        </p:txBody>
      </p:sp>
      <p:pic>
        <p:nvPicPr>
          <p:cNvPr id="5" name="Content Placeholder 4">
            <a:extLst>
              <a:ext uri="{FF2B5EF4-FFF2-40B4-BE49-F238E27FC236}">
                <a16:creationId xmlns:a16="http://schemas.microsoft.com/office/drawing/2014/main" id="{91890B2B-8AB9-4339-9996-51C7C78D77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247" y="1600541"/>
            <a:ext cx="8949503" cy="5032375"/>
          </a:xfrm>
        </p:spPr>
      </p:pic>
    </p:spTree>
    <p:extLst>
      <p:ext uri="{BB962C8B-B14F-4D97-AF65-F5344CB8AC3E}">
        <p14:creationId xmlns:p14="http://schemas.microsoft.com/office/powerpoint/2010/main" val="3252100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0BE2-C106-47D1-863F-61307729A780}"/>
              </a:ext>
            </a:extLst>
          </p:cNvPr>
          <p:cNvSpPr>
            <a:spLocks noGrp="1"/>
          </p:cNvSpPr>
          <p:nvPr>
            <p:ph type="title"/>
          </p:nvPr>
        </p:nvSpPr>
        <p:spPr>
          <a:xfrm>
            <a:off x="681037" y="500062"/>
            <a:ext cx="8543925" cy="1325563"/>
          </a:xfrm>
        </p:spPr>
        <p:txBody>
          <a:bodyPr>
            <a:noAutofit/>
          </a:bodyPr>
          <a:lstStyle/>
          <a:p>
            <a:pPr algn="ctr"/>
            <a:r>
              <a:rPr lang="en-US" sz="2400" dirty="0"/>
              <a:t>All the playgrounds within the jurisdiction of Gutter Baghicha can be organized and uplifted</a:t>
            </a:r>
          </a:p>
        </p:txBody>
      </p:sp>
      <p:pic>
        <p:nvPicPr>
          <p:cNvPr id="5" name="Content Placeholder 4">
            <a:extLst>
              <a:ext uri="{FF2B5EF4-FFF2-40B4-BE49-F238E27FC236}">
                <a16:creationId xmlns:a16="http://schemas.microsoft.com/office/drawing/2014/main" id="{0A8CC487-FE98-40D9-A0F5-CE869CD3B8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247" y="1628677"/>
            <a:ext cx="8949503" cy="5032375"/>
          </a:xfrm>
        </p:spPr>
      </p:pic>
    </p:spTree>
    <p:extLst>
      <p:ext uri="{BB962C8B-B14F-4D97-AF65-F5344CB8AC3E}">
        <p14:creationId xmlns:p14="http://schemas.microsoft.com/office/powerpoint/2010/main" val="2748402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9B5B5-B038-4746-8513-48FA78674E9C}"/>
              </a:ext>
            </a:extLst>
          </p:cNvPr>
          <p:cNvSpPr>
            <a:spLocks noGrp="1"/>
          </p:cNvSpPr>
          <p:nvPr>
            <p:ph type="title"/>
          </p:nvPr>
        </p:nvSpPr>
        <p:spPr>
          <a:xfrm>
            <a:off x="681037" y="1111348"/>
            <a:ext cx="8543925" cy="4841854"/>
          </a:xfrm>
        </p:spPr>
        <p:txBody>
          <a:bodyPr>
            <a:noAutofit/>
          </a:bodyPr>
          <a:lstStyle/>
          <a:p>
            <a:pPr algn="ctr"/>
            <a:r>
              <a:rPr lang="en-US" sz="2000" b="1" dirty="0">
                <a:solidFill>
                  <a:schemeClr val="accent6">
                    <a:lumMod val="75000"/>
                  </a:schemeClr>
                </a:solidFill>
                <a:latin typeface="Aharoni" panose="02010803020104030203" pitchFamily="2" charset="-79"/>
                <a:cs typeface="Aharoni" panose="02010803020104030203" pitchFamily="2" charset="-79"/>
              </a:rPr>
              <a:t>KARACHI ECO PARK and BOTANICAL GARDENS</a:t>
            </a:r>
            <a:br>
              <a:rPr lang="en-US" sz="2000" b="1" dirty="0">
                <a:solidFill>
                  <a:schemeClr val="accent6">
                    <a:lumMod val="75000"/>
                  </a:schemeClr>
                </a:solidFill>
                <a:latin typeface="Aharoni" panose="02010803020104030203" pitchFamily="2" charset="-79"/>
                <a:cs typeface="Aharoni" panose="02010803020104030203" pitchFamily="2" charset="-79"/>
              </a:rPr>
            </a:br>
            <a:br>
              <a:rPr lang="en-US" sz="2000" b="1" dirty="0">
                <a:solidFill>
                  <a:schemeClr val="accent6">
                    <a:lumMod val="75000"/>
                  </a:schemeClr>
                </a:solidFill>
                <a:latin typeface="Aharoni" panose="02010803020104030203" pitchFamily="2" charset="-79"/>
                <a:cs typeface="Aharoni" panose="02010803020104030203" pitchFamily="2" charset="-79"/>
              </a:rPr>
            </a:br>
            <a:r>
              <a:rPr lang="en-US" sz="2000" b="1" dirty="0"/>
              <a:t>Shehri will constitute a Shehri TRUST for ‘Greening of Karachi’ from among its Members and by invitation. The Steering committee of the Trust will be responsible for the implementation of the project. It will organize and invite various stake holders, design consultants and contractors to plan and phase out the project. It will coordinate with the relevant Government departments for legal frame work.  It will be managed as a Public-Private project. It will organize and raise funds, donations from Corporate sector, private citizens and the Government of Pakistan for the completion of the project. </a:t>
            </a:r>
            <a:br>
              <a:rPr lang="en-US" sz="2000" dirty="0"/>
            </a:br>
            <a:br>
              <a:rPr lang="en-US" sz="2000" b="1" dirty="0">
                <a:solidFill>
                  <a:schemeClr val="accent6">
                    <a:lumMod val="75000"/>
                  </a:schemeClr>
                </a:solidFill>
                <a:latin typeface="Aharoni" panose="02010803020104030203" pitchFamily="2" charset="-79"/>
                <a:cs typeface="Aharoni" panose="02010803020104030203" pitchFamily="2" charset="-79"/>
              </a:rPr>
            </a:br>
            <a:br>
              <a:rPr lang="en-US" sz="2000" dirty="0"/>
            </a:br>
            <a:r>
              <a:rPr lang="en-US" sz="2000" dirty="0"/>
              <a:t>Let this be a new beginning for </a:t>
            </a:r>
            <a:br>
              <a:rPr lang="en-US" sz="2000" dirty="0"/>
            </a:br>
            <a:r>
              <a:rPr lang="en-US" sz="2000" b="1" dirty="0"/>
              <a:t>Gutter Baghicha</a:t>
            </a:r>
            <a:br>
              <a:rPr lang="en-US" sz="2000" dirty="0"/>
            </a:br>
            <a:br>
              <a:rPr lang="en-US" sz="2000" dirty="0"/>
            </a:br>
            <a:br>
              <a:rPr lang="en-US" sz="2000" dirty="0"/>
            </a:br>
            <a:r>
              <a:rPr lang="en-US" sz="2000" dirty="0"/>
              <a:t>Thank You</a:t>
            </a:r>
          </a:p>
        </p:txBody>
      </p:sp>
    </p:spTree>
    <p:extLst>
      <p:ext uri="{BB962C8B-B14F-4D97-AF65-F5344CB8AC3E}">
        <p14:creationId xmlns:p14="http://schemas.microsoft.com/office/powerpoint/2010/main" val="1401827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1045</TotalTime>
  <Words>613</Words>
  <Application>Microsoft Office PowerPoint</Application>
  <PresentationFormat>A4 Paper (210x297 mm)</PresentationFormat>
  <Paragraphs>46</Paragraphs>
  <Slides>30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Aharoni</vt:lpstr>
      <vt:lpstr>Arial</vt:lpstr>
      <vt:lpstr>Calibri</vt:lpstr>
      <vt:lpstr>Calibri Light</vt:lpstr>
      <vt:lpstr>Office Theme</vt:lpstr>
      <vt:lpstr>Save GUTTER BAGHICHA</vt:lpstr>
      <vt:lpstr>PowerPoint Presentation</vt:lpstr>
      <vt:lpstr>PowerPoint Presentation</vt:lpstr>
      <vt:lpstr>Over the decades the story of Gutter Baghicha has been one of criminal abuse, neglect, land grabbing, encroachment and it has turned into a dumping ground of waste </vt:lpstr>
      <vt:lpstr>PowerPoint Presentation</vt:lpstr>
      <vt:lpstr>NOT ALL IS LOST - THERE IS STILL SOME HOPE  What is left of Gutter Baghicha is roughly 338 Acres, about 1/3 of the original, but the problem is - it is vanishing a several hundred square yards every year </vt:lpstr>
      <vt:lpstr>In 2002 the Satellite pictures of Gutter Baghicha showed vast rented Farms and open spaces</vt:lpstr>
      <vt:lpstr>In 2005 an attempt was made by the Local Government to convert the remaining portion of the Baghicha into a park</vt:lpstr>
      <vt:lpstr>A lot of undesirable ‘Conocarpus’ trees were planted in some areas but soon enough the planned park space was being encroached upon</vt:lpstr>
      <vt:lpstr>TIME IS RUNNING OUT  We are all aware of the looming Ecological disaster, the Climate Change and its horrific effects that do not respect geographic boundaries We are also well aware of the solutions provided by Nature and well within our reach  PAKISTAN SHOULD PLAY ITS PART IN THE ECOLOGICAL RESTORATION   AFFORESTATION   Trees and Urban forests are one of the best ways of capturing the deadly Carbon dioxide and other pollutants. In return the forests clean the air and provide us Oxygen </vt:lpstr>
      <vt:lpstr>The effects of Densification of Urban centers, Pollution and Environmental degradation on Global health is highly underestimated “One in four individuals suffers from mental illnesses or disorders. By  2020, depression will become one of the leading causes of death across the globe.” (Prof. Malik Mubbashir. March, DAWN  About the ‘Heat Island Effect’ in Karachi where over a thousand people died when the temperature wet up to 42 degrees Celsius for 6 days in 2015. (No Country can ignore the impacts of climate change, May 5th, DAWN}</vt:lpstr>
      <vt:lpstr>  There is a talk of a long term-term forest policy in Pakistan, and a  program of ‘Billion Trees’ in the pipe line by the government. This is a good sign but there is an pressing need for   URBAN AFFORESTATION  Gutter Baghicha presents a unique opportunity in the GREENING OF KARACHI and to create a first mega  Eco Park and Botanical Garden </vt:lpstr>
      <vt:lpstr>PowerPoint Presentation</vt:lpstr>
      <vt:lpstr>It is proposed by Shehri to cordon off and ‘lock’ what is left of the Gutter Baghicha to save it from further encroachment “KARACHI ECO PARK and BOTANICAL GARDENS”</vt:lpstr>
      <vt:lpstr>Since the last two decades SHEHRI (Karachi based an NGO) has been trying to save this vital public space from encroachment and destruction and develop it for its citizens and posterity</vt:lpstr>
      <vt:lpstr>Gutter Baghicha can be turned into a beautiful Nature reserve with design interventions and extensive Greening   KARACHI ECO PARK and BOTANIOCAL GARDENS can start              ECO-TOURISM. It will serve both Recreational and Educational purposes. It can be made Self-Sufficient by generating its own revenues from Fruit and Vegetable farming  This can be a real gift for the people of Karachi, especially for the bastis and neighborhoods of the Baghicha who live in unhygienic and pollution laden environment. People living in Lyari and all the adjacent areas – they have no recreation facilities and they live with a sense of deprivation. Imagine what a peaceful green park in their midst would do for their psyche, health and law and order   </vt:lpstr>
      <vt:lpstr>PowerPoint Presentation</vt:lpstr>
      <vt:lpstr>PowerPoint Presentation</vt:lpstr>
      <vt:lpstr>PowerPoint Presentation</vt:lpstr>
      <vt:lpstr>PowerPoint Presentation</vt:lpstr>
      <vt:lpstr>PowerPoint Presentation</vt:lpstr>
      <vt:lpstr>DESIGN PHILISOPHY  It is proposed that DESIGN interventions follow an overarching principle of Environmental and Eco Friendly materials and Technologies  ENERGY requirements should be met by non-grid, renewable energy solutions like Solar or Wind or alternative solutions  WATER requirements will be fulfilled by Sewerage Treatment plants products, artificial Wetland and ground water pumping   For CONSTRUCTION unconventional technologies and materials will be introduced  LOCAL COMMUNITIES especially the females will be offered employment opportunities for building programs with waste products, plastic bottles and household refuse  REDUCE-REUSE-RECYCLE</vt:lpstr>
      <vt:lpstr>BOUNDARY WALL and possibly a RING ROAD with green belts should become the first priority</vt:lpstr>
      <vt:lpstr>Some snap shots of existing Gutter Baghicha  There is still a lot of land that can be turned into lush green Garden</vt:lpstr>
      <vt:lpstr>The encroaching graveyards that disregard housing boundaries have to be organized</vt:lpstr>
      <vt:lpstr>Some existing materials can be salvaged and used in the new Design scheme </vt:lpstr>
      <vt:lpstr>Huge mounds of garbage will have to removed to clean up</vt:lpstr>
      <vt:lpstr>The first Sewage treatment plant of Karachi which is laying barren can be rejuvenated and made functional</vt:lpstr>
      <vt:lpstr>All the playgrounds within the jurisdiction of Gutter Baghicha can be organized and uplifted</vt:lpstr>
      <vt:lpstr>KARACHI ECO PARK and BOTANICAL GARDENS  Shehri will constitute a Shehri TRUST for ‘Greening of Karachi’ from among its Members and by invitation. The Steering committee of the Trust will be responsible for the implementation of the project. It will organize and invite various stake holders, design consultants and contractors to plan and phase out the project. It will coordinate with the relevant Government departments for legal frame work.  It will be managed as a Public-Private project. It will organize and raise funds, donations from Corporate sector, private citizens and the Government of Pakistan for the completion of the project.    Let this be a new beginning for  Gutter Baghicha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GUTTER BAGHICHA</dc:title>
  <dc:creator>Danish Zuby</dc:creator>
  <cp:lastModifiedBy> </cp:lastModifiedBy>
  <cp:revision>104</cp:revision>
  <dcterms:created xsi:type="dcterms:W3CDTF">2019-03-15T00:54:51Z</dcterms:created>
  <dcterms:modified xsi:type="dcterms:W3CDTF">2019-05-17T07:40:32Z</dcterms:modified>
</cp:coreProperties>
</file>